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59" r:id="rId8"/>
    <p:sldId id="263" r:id="rId9"/>
    <p:sldId id="271" r:id="rId10"/>
    <p:sldId id="264" r:id="rId11"/>
    <p:sldId id="266" r:id="rId12"/>
    <p:sldId id="267" r:id="rId13"/>
    <p:sldId id="268" r:id="rId14"/>
    <p:sldId id="273" r:id="rId15"/>
    <p:sldId id="269" r:id="rId16"/>
    <p:sldId id="270" r:id="rId17"/>
    <p:sldId id="272" r:id="rId18"/>
    <p:sldId id="274" r:id="rId19"/>
    <p:sldId id="276" r:id="rId20"/>
    <p:sldId id="277" r:id="rId21"/>
    <p:sldId id="278" r:id="rId22"/>
    <p:sldId id="279" r:id="rId23"/>
    <p:sldId id="281" r:id="rId24"/>
    <p:sldId id="280" r:id="rId25"/>
    <p:sldId id="282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2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71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0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369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 smtClean="0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91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505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49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679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827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07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469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82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82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26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8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8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19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47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70C84A-562F-4524-8567-57D6E62F1B6C}" type="datetimeFigureOut">
              <a:rPr lang="sv-SE" smtClean="0"/>
              <a:t>2016-03-21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A224-E5D1-4D35-A667-3BBDE405A7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57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3888" y="742131"/>
            <a:ext cx="7197424" cy="888262"/>
          </a:xfrm>
        </p:spPr>
        <p:txBody>
          <a:bodyPr/>
          <a:lstStyle/>
          <a:p>
            <a:r>
              <a:rPr lang="sv-SE" sz="5400" dirty="0" smtClean="0">
                <a:solidFill>
                  <a:schemeClr val="bg1"/>
                </a:solidFill>
              </a:rPr>
              <a:t> Ambient </a:t>
            </a:r>
            <a:r>
              <a:rPr lang="sv-SE" sz="5400" dirty="0" err="1" smtClean="0">
                <a:solidFill>
                  <a:schemeClr val="bg1"/>
                </a:solidFill>
              </a:rPr>
              <a:t>Occlusion</a:t>
            </a:r>
            <a:endParaRPr lang="sv-SE" sz="5400" dirty="0">
              <a:solidFill>
                <a:schemeClr val="bg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23270" y="2148977"/>
            <a:ext cx="7185559" cy="46035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cap="none" dirty="0" smtClean="0">
                <a:solidFill>
                  <a:schemeClr val="bg1"/>
                </a:solidFill>
                <a:latin typeface="+mn-lt"/>
              </a:rPr>
              <a:t>Global illumination </a:t>
            </a:r>
            <a:r>
              <a:rPr lang="sv-SE" sz="2800" cap="none" dirty="0" err="1" smtClean="0">
                <a:solidFill>
                  <a:schemeClr val="bg1"/>
                </a:solidFill>
                <a:latin typeface="+mn-lt"/>
              </a:rPr>
              <a:t>technique</a:t>
            </a:r>
            <a:r>
              <a:rPr lang="sv-SE" sz="2800" cap="none" dirty="0" smtClean="0">
                <a:solidFill>
                  <a:schemeClr val="bg1"/>
                </a:solidFill>
                <a:latin typeface="+mn-lt"/>
              </a:rPr>
              <a:t> to </a:t>
            </a:r>
            <a:r>
              <a:rPr lang="sv-SE" sz="2800" cap="none" dirty="0" err="1" smtClean="0">
                <a:solidFill>
                  <a:schemeClr val="bg1"/>
                </a:solidFill>
                <a:latin typeface="+mn-lt"/>
              </a:rPr>
              <a:t>calculate</a:t>
            </a:r>
            <a:r>
              <a:rPr lang="sv-SE" sz="2800" cap="none" dirty="0" smtClean="0">
                <a:solidFill>
                  <a:schemeClr val="bg1"/>
                </a:solidFill>
                <a:latin typeface="+mn-lt"/>
              </a:rPr>
              <a:t> ambient </a:t>
            </a:r>
            <a:r>
              <a:rPr lang="sv-SE" sz="2800" cap="none" dirty="0" err="1" smtClean="0">
                <a:solidFill>
                  <a:schemeClr val="bg1"/>
                </a:solidFill>
                <a:latin typeface="+mn-lt"/>
              </a:rPr>
              <a:t>lighting</a:t>
            </a:r>
            <a:endParaRPr lang="sv-SE" sz="2800" cap="none" dirty="0" smtClean="0">
              <a:solidFill>
                <a:schemeClr val="bg1"/>
              </a:solidFill>
              <a:latin typeface="+mn-lt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sz="2000" cap="none" dirty="0" err="1" smtClean="0">
                <a:solidFill>
                  <a:schemeClr val="bg1"/>
                </a:solidFill>
                <a:latin typeface="+mn-lt"/>
              </a:rPr>
              <a:t>Computes</a:t>
            </a:r>
            <a:r>
              <a:rPr lang="sv-SE" sz="2000" cap="none" dirty="0" smtClean="0">
                <a:solidFill>
                  <a:schemeClr val="bg1"/>
                </a:solidFill>
                <a:latin typeface="+mn-lt"/>
              </a:rPr>
              <a:t> the </a:t>
            </a:r>
            <a:r>
              <a:rPr lang="sv-SE" sz="2000" cap="none" dirty="0" err="1" smtClean="0">
                <a:solidFill>
                  <a:schemeClr val="bg1"/>
                </a:solidFill>
                <a:latin typeface="+mn-lt"/>
              </a:rPr>
              <a:t>level</a:t>
            </a:r>
            <a:r>
              <a:rPr lang="sv-SE" sz="2000" cap="none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000" cap="none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sv-SE" sz="2000" cap="none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000" cap="none" dirty="0" err="1" smtClean="0">
                <a:solidFill>
                  <a:schemeClr val="bg1"/>
                </a:solidFill>
                <a:latin typeface="+mn-lt"/>
              </a:rPr>
              <a:t>occlusion</a:t>
            </a:r>
            <a:r>
              <a:rPr lang="sv-SE" sz="2000" cap="none" dirty="0" smtClean="0">
                <a:solidFill>
                  <a:schemeClr val="bg1"/>
                </a:solidFill>
                <a:latin typeface="+mn-lt"/>
              </a:rPr>
              <a:t> for </a:t>
            </a:r>
            <a:r>
              <a:rPr lang="sv-SE" sz="2000" cap="none" dirty="0" err="1" smtClean="0">
                <a:solidFill>
                  <a:schemeClr val="bg1"/>
                </a:solidFill>
                <a:latin typeface="+mn-lt"/>
              </a:rPr>
              <a:t>each</a:t>
            </a:r>
            <a:r>
              <a:rPr lang="sv-SE" sz="2000" cap="none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000" cap="none" dirty="0" err="1" smtClean="0">
                <a:solidFill>
                  <a:schemeClr val="bg1"/>
                </a:solidFill>
                <a:latin typeface="+mn-lt"/>
              </a:rPr>
              <a:t>point</a:t>
            </a:r>
            <a:r>
              <a:rPr lang="sv-SE" sz="2000" cap="none" dirty="0" smtClean="0">
                <a:solidFill>
                  <a:schemeClr val="bg1"/>
                </a:solidFill>
                <a:latin typeface="+mn-lt"/>
              </a:rPr>
              <a:t> in a </a:t>
            </a:r>
            <a:r>
              <a:rPr lang="sv-SE" sz="2000" cap="none" dirty="0" err="1" smtClean="0">
                <a:solidFill>
                  <a:schemeClr val="bg1"/>
                </a:solidFill>
                <a:latin typeface="+mn-lt"/>
              </a:rPr>
              <a:t>scene</a:t>
            </a:r>
            <a:r>
              <a:rPr lang="sv-SE" sz="2000" cap="none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000" cap="none" dirty="0" err="1" smtClean="0">
                <a:solidFill>
                  <a:schemeClr val="bg1"/>
                </a:solidFill>
                <a:latin typeface="+mn-lt"/>
              </a:rPr>
              <a:t>based</a:t>
            </a:r>
            <a:r>
              <a:rPr lang="sv-SE" sz="2000" cap="none" dirty="0" smtClean="0">
                <a:solidFill>
                  <a:schemeClr val="bg1"/>
                </a:solidFill>
                <a:latin typeface="+mn-lt"/>
              </a:rPr>
              <a:t> on </a:t>
            </a:r>
            <a:r>
              <a:rPr lang="sv-SE" sz="2000" cap="none" dirty="0" err="1" smtClean="0">
                <a:solidFill>
                  <a:schemeClr val="bg1"/>
                </a:solidFill>
                <a:latin typeface="+mn-lt"/>
              </a:rPr>
              <a:t>surrounding</a:t>
            </a:r>
            <a:r>
              <a:rPr lang="sv-SE" sz="2000" cap="none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000" cap="none" dirty="0" err="1" smtClean="0">
                <a:solidFill>
                  <a:schemeClr val="bg1"/>
                </a:solidFill>
                <a:latin typeface="+mn-lt"/>
              </a:rPr>
              <a:t>geomete</a:t>
            </a:r>
            <a:r>
              <a:rPr lang="sv-SE" sz="2000" dirty="0" err="1" smtClean="0">
                <a:solidFill>
                  <a:schemeClr val="bg1"/>
                </a:solidFill>
                <a:latin typeface="+mn-lt"/>
              </a:rPr>
              <a:t>try</a:t>
            </a:r>
            <a:endParaRPr lang="sv-SE" sz="2000" cap="none" dirty="0" smtClean="0">
              <a:solidFill>
                <a:schemeClr val="bg1"/>
              </a:solidFill>
              <a:latin typeface="+mn-lt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/>
                </a:solidFill>
                <a:latin typeface="+mn-lt"/>
              </a:rPr>
              <a:t>Usable</a:t>
            </a:r>
            <a:r>
              <a:rPr lang="sv-SE" sz="2000" dirty="0" smtClean="0">
                <a:solidFill>
                  <a:schemeClr val="bg1"/>
                </a:solidFill>
                <a:latin typeface="+mn-lt"/>
              </a:rPr>
              <a:t> in </a:t>
            </a:r>
            <a:r>
              <a:rPr lang="sv-SE" sz="2000" dirty="0" err="1" smtClean="0">
                <a:solidFill>
                  <a:schemeClr val="bg1"/>
                </a:solidFill>
                <a:latin typeface="+mn-lt"/>
              </a:rPr>
              <a:t>indoor</a:t>
            </a:r>
            <a:r>
              <a:rPr lang="sv-SE" sz="2000" dirty="0" smtClean="0">
                <a:solidFill>
                  <a:schemeClr val="bg1"/>
                </a:solidFill>
                <a:latin typeface="+mn-lt"/>
              </a:rPr>
              <a:t> and </a:t>
            </a:r>
            <a:r>
              <a:rPr lang="sv-SE" sz="2000" dirty="0" err="1" smtClean="0">
                <a:solidFill>
                  <a:schemeClr val="bg1"/>
                </a:solidFill>
                <a:latin typeface="+mn-lt"/>
              </a:rPr>
              <a:t>outdoor</a:t>
            </a:r>
            <a:r>
              <a:rPr lang="sv-SE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  <a:latin typeface="+mn-lt"/>
              </a:rPr>
              <a:t>environments</a:t>
            </a:r>
            <a:endParaRPr lang="sv-SE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cap="none" dirty="0" err="1" smtClean="0">
                <a:solidFill>
                  <a:schemeClr val="bg1"/>
                </a:solidFill>
                <a:latin typeface="+mn-lt"/>
              </a:rPr>
              <a:t>Used</a:t>
            </a:r>
            <a:r>
              <a:rPr lang="sv-SE" sz="2800" cap="none" dirty="0" smtClean="0">
                <a:solidFill>
                  <a:schemeClr val="bg1"/>
                </a:solidFill>
                <a:latin typeface="+mn-lt"/>
              </a:rPr>
              <a:t> in different forms for </a:t>
            </a:r>
            <a:r>
              <a:rPr lang="sv-SE" sz="2800" cap="none" dirty="0" err="1" smtClean="0">
                <a:solidFill>
                  <a:schemeClr val="bg1"/>
                </a:solidFill>
                <a:latin typeface="+mn-lt"/>
              </a:rPr>
              <a:t>both</a:t>
            </a:r>
            <a:r>
              <a:rPr lang="sv-SE" sz="2800" cap="none" dirty="0" smtClean="0">
                <a:solidFill>
                  <a:schemeClr val="bg1"/>
                </a:solidFill>
                <a:latin typeface="+mn-lt"/>
              </a:rPr>
              <a:t> real-</a:t>
            </a:r>
            <a:r>
              <a:rPr lang="sv-SE" sz="2800" cap="none" dirty="0" err="1" smtClean="0">
                <a:solidFill>
                  <a:schemeClr val="bg1"/>
                </a:solidFill>
                <a:latin typeface="+mn-lt"/>
              </a:rPr>
              <a:t>time</a:t>
            </a:r>
            <a:r>
              <a:rPr lang="sv-SE" sz="2800" cap="none" dirty="0" smtClean="0">
                <a:solidFill>
                  <a:schemeClr val="bg1"/>
                </a:solidFill>
                <a:latin typeface="+mn-lt"/>
              </a:rPr>
              <a:t> and </a:t>
            </a:r>
            <a:r>
              <a:rPr lang="sv-SE" sz="2800" cap="none" dirty="0" err="1" smtClean="0">
                <a:solidFill>
                  <a:schemeClr val="bg1"/>
                </a:solidFill>
                <a:latin typeface="+mn-lt"/>
              </a:rPr>
              <a:t>offline</a:t>
            </a:r>
            <a:r>
              <a:rPr lang="sv-SE" sz="2800" cap="none" dirty="0" smtClean="0">
                <a:solidFill>
                  <a:schemeClr val="bg1"/>
                </a:solidFill>
                <a:latin typeface="+mn-lt"/>
              </a:rPr>
              <a:t> rendering.</a:t>
            </a:r>
            <a:endParaRPr lang="sv-SE" sz="2200" cap="none" dirty="0" smtClean="0">
              <a:solidFill>
                <a:schemeClr val="bg1"/>
              </a:solidFill>
            </a:endParaRPr>
          </a:p>
          <a:p>
            <a:pPr lvl="2" algn="l"/>
            <a:endParaRPr lang="sv-SE" cap="none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45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1" y="715755"/>
            <a:ext cx="7431504" cy="888262"/>
          </a:xfrm>
        </p:spPr>
        <p:txBody>
          <a:bodyPr/>
          <a:lstStyle/>
          <a:p>
            <a:r>
              <a:rPr lang="sv-SE" sz="4800" dirty="0" err="1" smtClean="0">
                <a:solidFill>
                  <a:schemeClr val="bg1"/>
                </a:solidFill>
              </a:rPr>
              <a:t>Defining</a:t>
            </a:r>
            <a:r>
              <a:rPr lang="sv-SE" sz="4800" dirty="0" smtClean="0">
                <a:solidFill>
                  <a:schemeClr val="bg1"/>
                </a:solidFill>
              </a:rPr>
              <a:t> the </a:t>
            </a:r>
            <a:r>
              <a:rPr lang="sv-SE" sz="4800" dirty="0" err="1" smtClean="0">
                <a:solidFill>
                  <a:schemeClr val="bg1"/>
                </a:solidFill>
              </a:rPr>
              <a:t>hemisphere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71268" y="1764102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bg1"/>
                </a:solidFill>
              </a:rPr>
              <a:t>We </a:t>
            </a:r>
            <a:r>
              <a:rPr lang="sv-SE" sz="2200" dirty="0" err="1" smtClean="0">
                <a:solidFill>
                  <a:schemeClr val="bg1"/>
                </a:solidFill>
              </a:rPr>
              <a:t>can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now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define</a:t>
            </a:r>
            <a:r>
              <a:rPr lang="sv-SE" sz="2200" dirty="0" smtClean="0">
                <a:solidFill>
                  <a:schemeClr val="bg1"/>
                </a:solidFill>
              </a:rPr>
              <a:t> the AO </a:t>
            </a:r>
            <a:r>
              <a:rPr lang="sv-SE" sz="2200" dirty="0" err="1" smtClean="0">
                <a:solidFill>
                  <a:schemeClr val="bg1"/>
                </a:solidFill>
              </a:rPr>
              <a:t>function</a:t>
            </a:r>
            <a:r>
              <a:rPr lang="sv-SE" sz="2200" dirty="0" smtClean="0">
                <a:solidFill>
                  <a:schemeClr val="bg1"/>
                </a:solidFill>
              </a:rPr>
              <a:t> as </a:t>
            </a:r>
            <a:r>
              <a:rPr lang="sv-SE" sz="2200" dirty="0" err="1" smtClean="0">
                <a:solidFill>
                  <a:schemeClr val="bg1"/>
                </a:solidFill>
              </a:rPr>
              <a:t>follows</a:t>
            </a:r>
            <a:r>
              <a:rPr lang="sv-SE" sz="2200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8" y="3962005"/>
            <a:ext cx="7343775" cy="2876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ruta 2"/>
              <p:cNvSpPr txBox="1"/>
              <p:nvPr/>
            </p:nvSpPr>
            <p:spPr>
              <a:xfrm>
                <a:off x="871268" y="2303832"/>
                <a:ext cx="7343775" cy="154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v-SE" sz="240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sv-SE" sz="2400" b="0" i="1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sv-SE" sz="2400" b="0" i="0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sv-SE" sz="2400" b="0" i="0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sv-SE" sz="2400" b="0" i="0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sv-SE" sz="2400" b="0" i="0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sv-SE" sz="2400" b="0" i="0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sv-SE" sz="2400" b="0" i="0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dΦ</m:t>
                      </m:r>
                      <m:r>
                        <a:rPr lang="sv-SE" sz="2400" b="0" i="1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sv-SE" sz="2400" b="0" i="0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sv-SE" sz="2400" cap="none" dirty="0" smtClean="0">
                  <a:solidFill>
                    <a:schemeClr val="bg1"/>
                  </a:solidFill>
                  <a:latin typeface="+mn-lt"/>
                </a:endParaRPr>
              </a:p>
              <a:p>
                <a:endParaRPr lang="sv-SE" dirty="0"/>
              </a:p>
            </p:txBody>
          </p:sp>
        </mc:Choice>
        <mc:Fallback>
          <p:sp>
            <p:nvSpPr>
              <p:cNvPr id="3" name="textruta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68" y="2303832"/>
                <a:ext cx="7343775" cy="1546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1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1" y="715755"/>
            <a:ext cx="7431504" cy="888262"/>
          </a:xfrm>
        </p:spPr>
        <p:txBody>
          <a:bodyPr/>
          <a:lstStyle/>
          <a:p>
            <a:r>
              <a:rPr lang="sv-SE" sz="4800" dirty="0" smtClean="0">
                <a:solidFill>
                  <a:schemeClr val="bg1"/>
                </a:solidFill>
              </a:rPr>
              <a:t>The </a:t>
            </a:r>
            <a:r>
              <a:rPr lang="sv-SE" sz="4800" dirty="0" err="1" smtClean="0">
                <a:solidFill>
                  <a:schemeClr val="bg1"/>
                </a:solidFill>
              </a:rPr>
              <a:t>horizon</a:t>
            </a:r>
            <a:r>
              <a:rPr lang="sv-SE" sz="4800" dirty="0" smtClean="0">
                <a:solidFill>
                  <a:schemeClr val="bg1"/>
                </a:solidFill>
              </a:rPr>
              <a:t> </a:t>
            </a:r>
            <a:r>
              <a:rPr lang="sv-SE" sz="4800" dirty="0" err="1" smtClean="0">
                <a:solidFill>
                  <a:schemeClr val="bg1"/>
                </a:solidFill>
              </a:rPr>
              <a:t>angle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71266" y="1760702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March</a:t>
            </a:r>
            <a:r>
              <a:rPr lang="sv-SE" sz="2200" dirty="0" smtClean="0">
                <a:solidFill>
                  <a:schemeClr val="bg1"/>
                </a:solidFill>
              </a:rPr>
              <a:t> on the </a:t>
            </a:r>
            <a:r>
              <a:rPr lang="sv-SE" sz="2200" dirty="0" err="1" smtClean="0">
                <a:solidFill>
                  <a:schemeClr val="bg1"/>
                </a:solidFill>
              </a:rPr>
              <a:t>heightfield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Ignore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samples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below</a:t>
            </a:r>
            <a:r>
              <a:rPr lang="sv-SE" sz="2200" dirty="0" smtClean="0">
                <a:solidFill>
                  <a:schemeClr val="bg1"/>
                </a:solidFill>
              </a:rPr>
              <a:t> the </a:t>
            </a:r>
            <a:r>
              <a:rPr lang="sv-SE" sz="2200" dirty="0" err="1" smtClean="0">
                <a:solidFill>
                  <a:schemeClr val="bg1"/>
                </a:solidFill>
              </a:rPr>
              <a:t>horizon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angle</a:t>
            </a:r>
            <a:endParaRPr lang="sv-SE" sz="2200" dirty="0">
              <a:solidFill>
                <a:schemeClr val="bg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41" y="2779162"/>
            <a:ext cx="8191851" cy="25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1" y="715755"/>
            <a:ext cx="7431504" cy="888262"/>
          </a:xfrm>
        </p:spPr>
        <p:txBody>
          <a:bodyPr/>
          <a:lstStyle/>
          <a:p>
            <a:r>
              <a:rPr lang="sv-SE" sz="4800" dirty="0" err="1" smtClean="0">
                <a:solidFill>
                  <a:schemeClr val="bg1"/>
                </a:solidFill>
              </a:rPr>
              <a:t>Discontinuity</a:t>
            </a:r>
            <a:r>
              <a:rPr lang="sv-SE" sz="4800" dirty="0" smtClean="0">
                <a:solidFill>
                  <a:schemeClr val="bg1"/>
                </a:solidFill>
              </a:rPr>
              <a:t> problem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71266" y="1760702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Large</a:t>
            </a:r>
            <a:r>
              <a:rPr lang="sv-SE" sz="2200" dirty="0" smtClean="0">
                <a:solidFill>
                  <a:schemeClr val="bg1"/>
                </a:solidFill>
              </a:rPr>
              <a:t> AO </a:t>
            </a:r>
            <a:r>
              <a:rPr lang="sv-SE" sz="2200" dirty="0" err="1" smtClean="0">
                <a:solidFill>
                  <a:schemeClr val="bg1"/>
                </a:solidFill>
              </a:rPr>
              <a:t>difference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between</a:t>
            </a:r>
            <a:r>
              <a:rPr lang="sv-SE" sz="2200" dirty="0" smtClean="0">
                <a:solidFill>
                  <a:schemeClr val="bg1"/>
                </a:solidFill>
              </a:rPr>
              <a:t> P0 and P1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Solved</a:t>
            </a:r>
            <a:r>
              <a:rPr lang="sv-SE" sz="2200" dirty="0" smtClean="0">
                <a:solidFill>
                  <a:schemeClr val="bg1"/>
                </a:solidFill>
              </a:rPr>
              <a:t> by an </a:t>
            </a:r>
            <a:r>
              <a:rPr lang="sv-SE" sz="2200" dirty="0" err="1" smtClean="0">
                <a:solidFill>
                  <a:schemeClr val="bg1"/>
                </a:solidFill>
              </a:rPr>
              <a:t>attenuation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function</a:t>
            </a:r>
            <a:r>
              <a:rPr lang="sv-SE" sz="2200" dirty="0" smtClean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16" y="3490839"/>
            <a:ext cx="613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1" y="715755"/>
            <a:ext cx="7431504" cy="888262"/>
          </a:xfrm>
        </p:spPr>
        <p:txBody>
          <a:bodyPr/>
          <a:lstStyle/>
          <a:p>
            <a:r>
              <a:rPr lang="sv-SE" sz="4800" dirty="0" err="1" smtClean="0">
                <a:solidFill>
                  <a:schemeClr val="bg1"/>
                </a:solidFill>
              </a:rPr>
              <a:t>Attenuation</a:t>
            </a:r>
            <a:r>
              <a:rPr lang="sv-SE" sz="4800" dirty="0" smtClean="0">
                <a:solidFill>
                  <a:schemeClr val="bg1"/>
                </a:solidFill>
              </a:rPr>
              <a:t> </a:t>
            </a:r>
            <a:r>
              <a:rPr lang="sv-SE" sz="4800" dirty="0" err="1" smtClean="0">
                <a:solidFill>
                  <a:schemeClr val="bg1"/>
                </a:solidFill>
              </a:rPr>
              <a:t>function</a:t>
            </a:r>
            <a:endParaRPr lang="sv-SE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ruta 6"/>
              <p:cNvSpPr txBox="1"/>
              <p:nvPr/>
            </p:nvSpPr>
            <p:spPr>
              <a:xfrm>
                <a:off x="871266" y="1760702"/>
                <a:ext cx="73152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v-SE" sz="2200" dirty="0" smtClean="0">
                    <a:solidFill>
                      <a:schemeClr val="bg1"/>
                    </a:solidFill>
                  </a:rPr>
                  <a:t>We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introduce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a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function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sv-SE" sz="2200" b="0" dirty="0">
                    <a:solidFill>
                      <a:schemeClr val="bg1"/>
                    </a:solidFill>
                  </a:rPr>
                  <a:t>	</a:t>
                </a:r>
                <a:r>
                  <a:rPr lang="sv-SE" sz="2200" b="0" dirty="0" smtClean="0">
                    <a:solidFill>
                      <a:schemeClr val="bg1"/>
                    </a:solidFill>
                  </a:rPr>
                  <a:t/>
                </a:r>
                <a:br>
                  <a:rPr lang="sv-SE" sz="2200" b="0" dirty="0" smtClean="0">
                    <a:solidFill>
                      <a:schemeClr val="bg1"/>
                    </a:solidFill>
                  </a:rPr>
                </a:br>
                <a:r>
                  <a:rPr lang="sv-SE" sz="2200" b="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sv-SE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sv-S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sv-SE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sv-S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sv-S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v-SE" sz="2200" dirty="0" smtClean="0">
                  <a:solidFill>
                    <a:schemeClr val="bg1"/>
                  </a:solidFill>
                </a:endParaRPr>
              </a:p>
              <a:p>
                <a:r>
                  <a:rPr lang="sv-SE" sz="2200" dirty="0" err="1" smtClean="0">
                    <a:solidFill>
                      <a:schemeClr val="bg1"/>
                    </a:solidFill>
                  </a:rPr>
                  <a:t>where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r, is the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distance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to the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occluder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normalized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to the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radius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of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the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hemisphere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endParaRPr lang="sv-SE" sz="22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v-SE" sz="2200" dirty="0" err="1" smtClean="0">
                    <a:solidFill>
                      <a:schemeClr val="bg1"/>
                    </a:solidFill>
                  </a:rPr>
                  <a:t>This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introduces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a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falloff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reducing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the ambient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occlusion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impact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of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distant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 </a:t>
                </a:r>
                <a:r>
                  <a:rPr lang="sv-SE" sz="2200" dirty="0" err="1" smtClean="0">
                    <a:solidFill>
                      <a:schemeClr val="bg1"/>
                    </a:solidFill>
                  </a:rPr>
                  <a:t>objects</a:t>
                </a:r>
                <a:r>
                  <a:rPr lang="sv-SE" sz="2200" dirty="0" smtClean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7" name="textruta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66" y="1760702"/>
                <a:ext cx="7315200" cy="2800767"/>
              </a:xfrm>
              <a:prstGeom prst="rect">
                <a:avLst/>
              </a:prstGeom>
              <a:blipFill>
                <a:blip r:embed="rId2"/>
                <a:stretch>
                  <a:fillRect l="-1083" t="-1525" b="-348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ktangel 2"/>
              <p:cNvSpPr/>
              <p:nvPr/>
            </p:nvSpPr>
            <p:spPr>
              <a:xfrm>
                <a:off x="450160" y="4872159"/>
                <a:ext cx="8157411" cy="12690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v-SE" sz="240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sv-SE" sz="2400" b="0" i="1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sv-SE" sz="2400" b="0" i="0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sv-SE" sz="2400" b="0" i="0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sv-SE" sz="2400" b="0" i="0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sv-SE" sz="2400" b="0" i="0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sv-S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sv-SE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sv-SE" sz="2400" b="0" i="0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sv-SE" sz="2400" b="0" i="0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dΦ</m:t>
                      </m:r>
                      <m:r>
                        <a:rPr lang="sv-SE" sz="2400" b="0" i="1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sv-SE" sz="2400" b="0" i="0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sv-SE" sz="2400" cap="none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Rektange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0" y="4872159"/>
                <a:ext cx="8157411" cy="12690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3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600"/>
            <a:ext cx="9144000" cy="39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1" y="715755"/>
            <a:ext cx="7431504" cy="888262"/>
          </a:xfrm>
        </p:spPr>
        <p:txBody>
          <a:bodyPr/>
          <a:lstStyle/>
          <a:p>
            <a:r>
              <a:rPr lang="sv-SE" sz="4800" dirty="0" smtClean="0">
                <a:solidFill>
                  <a:schemeClr val="bg1"/>
                </a:solidFill>
              </a:rPr>
              <a:t>The HBAO </a:t>
            </a:r>
            <a:r>
              <a:rPr lang="sv-SE" sz="4800" dirty="0" err="1" smtClean="0">
                <a:solidFill>
                  <a:schemeClr val="bg1"/>
                </a:solidFill>
              </a:rPr>
              <a:t>function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71266" y="1760702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By sampling along a line on the image and skipping the samples that do not increase the horizon </a:t>
            </a:r>
            <a:r>
              <a:rPr lang="en-US" sz="2400" dirty="0" smtClean="0">
                <a:solidFill>
                  <a:schemeClr val="bg1"/>
                </a:solidFill>
              </a:rPr>
              <a:t>angle we get </a:t>
            </a:r>
            <a:r>
              <a:rPr lang="en-US" sz="2400" dirty="0">
                <a:solidFill>
                  <a:schemeClr val="bg1"/>
                </a:solidFill>
              </a:rPr>
              <a:t>a partitioning of the elevation angles</a:t>
            </a:r>
            <a:r>
              <a:rPr lang="sv-SE" sz="2000" dirty="0">
                <a:solidFill>
                  <a:schemeClr val="bg1"/>
                </a:solidFill>
              </a:rPr>
              <a:t>	</a:t>
            </a:r>
            <a:endParaRPr lang="sv-SE" sz="22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ktangel 2"/>
              <p:cNvSpPr/>
              <p:nvPr/>
            </p:nvSpPr>
            <p:spPr>
              <a:xfrm>
                <a:off x="594539" y="4934047"/>
                <a:ext cx="7367980" cy="12690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v-SE" sz="240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sv-SE" sz="2400" b="0" i="1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sv-SE" sz="2400" b="0" i="0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sv-SE" sz="2400" b="0" i="0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sSub>
                                    <m:sSubPr>
                                      <m:ctrlP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sv-SE" sz="2400" b="0" i="0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sv-SE" sz="2400" b="0" i="0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sv-SE" sz="2400" b="0" i="1" cap="none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brk/>
                                            </m:rPr>
                                            <a:rPr lang="sv-SE" sz="2400" b="0" i="1" cap="none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</m:d>
                                  <m:func>
                                    <m:funcPr>
                                      <m:ctrlP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/>
                                        </m:rPr>
                                        <a:rPr lang="sv-SE" sz="2400" b="0" i="0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sv-SE" sz="2400" b="0" i="0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sv-SE" sz="2400" b="0" i="1" cap="none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sv-SE" sz="2400" b="0" i="0" cap="none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sv-SE" sz="2400" b="0" i="0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sv-SE" sz="2400" cap="none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Rektange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9" y="4934047"/>
                <a:ext cx="7367980" cy="1269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ktangel 3"/>
              <p:cNvSpPr/>
              <p:nvPr/>
            </p:nvSpPr>
            <p:spPr>
              <a:xfrm>
                <a:off x="594539" y="3330362"/>
                <a:ext cx="7367979" cy="12695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sv-SE" sz="2400" b="0" i="0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sv-SE" sz="2400" b="0" i="0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sv-SE" sz="2400" b="0" i="0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sv-SE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sv-SE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</m:d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sv-SE" sz="2400" b="0" i="0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sv-SE" sz="2400" b="0" i="0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dΦ</m:t>
                          </m:r>
                        </m:e>
                      </m:nary>
                      <m:r>
                        <a:rPr lang="sv-SE" sz="2400" b="0" i="0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v-SE" sz="24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sv-SE" sz="2400" b="0" i="0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2400" b="0" i="0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2400" b="0" i="0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brk/>
                                        </m:rP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acc>
                                </m:e>
                              </m:d>
                              <m:func>
                                <m:funcPr>
                                  <m:ctrlPr>
                                    <a:rPr lang="sv-SE" sz="24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/>
                                    </m:rPr>
                                    <a:rPr lang="sv-SE" sz="2400" b="0" i="0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sv-SE" sz="2400" b="0" i="1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sv-SE" sz="2400" b="0" i="0" cap="none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sv-SE" sz="24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sv-SE" sz="2400" b="0" i="0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sv-SE" sz="2400" cap="none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9" y="3330362"/>
                <a:ext cx="7367979" cy="1269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1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1" y="715755"/>
            <a:ext cx="7431504" cy="888262"/>
          </a:xfrm>
        </p:spPr>
        <p:txBody>
          <a:bodyPr/>
          <a:lstStyle/>
          <a:p>
            <a:r>
              <a:rPr lang="sv-SE" sz="4800" dirty="0" err="1" smtClean="0">
                <a:solidFill>
                  <a:schemeClr val="bg1"/>
                </a:solidFill>
              </a:rPr>
              <a:t>Directions</a:t>
            </a:r>
            <a:r>
              <a:rPr lang="sv-SE" sz="4800" dirty="0" smtClean="0">
                <a:solidFill>
                  <a:schemeClr val="bg1"/>
                </a:solidFill>
              </a:rPr>
              <a:t> and </a:t>
            </a:r>
            <a:r>
              <a:rPr lang="sv-SE" sz="4800" dirty="0" err="1" smtClean="0">
                <a:solidFill>
                  <a:schemeClr val="bg1"/>
                </a:solidFill>
              </a:rPr>
              <a:t>Jittering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44905" y="1799203"/>
            <a:ext cx="51170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Uniform distribution </a:t>
            </a:r>
            <a:r>
              <a:rPr lang="sv-SE" sz="2400" dirty="0" err="1" smtClean="0">
                <a:solidFill>
                  <a:schemeClr val="bg1"/>
                </a:solidFill>
              </a:rPr>
              <a:t>of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directions</a:t>
            </a:r>
            <a:r>
              <a:rPr lang="sv-SE" sz="2400" dirty="0" smtClean="0">
                <a:solidFill>
                  <a:schemeClr val="bg1"/>
                </a:solidFill>
              </a:rPr>
              <a:t> per pixel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smtClean="0">
                <a:solidFill>
                  <a:schemeClr val="bg1"/>
                </a:solidFill>
              </a:rPr>
              <a:t>and </a:t>
            </a:r>
            <a:r>
              <a:rPr lang="sv-SE" sz="2400" dirty="0" err="1" smtClean="0">
                <a:solidFill>
                  <a:schemeClr val="bg1"/>
                </a:solidFill>
              </a:rPr>
              <a:t>fixed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number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of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samples</a:t>
            </a:r>
            <a:r>
              <a:rPr lang="sv-SE" sz="2400" dirty="0" smtClean="0">
                <a:solidFill>
                  <a:schemeClr val="bg1"/>
                </a:solidFill>
              </a:rPr>
              <a:t> per </a:t>
            </a:r>
            <a:r>
              <a:rPr lang="sv-SE" sz="2400" dirty="0" err="1" smtClean="0">
                <a:solidFill>
                  <a:schemeClr val="bg1"/>
                </a:solidFill>
              </a:rPr>
              <a:t>direction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To </a:t>
            </a:r>
            <a:r>
              <a:rPr lang="sv-SE" sz="2400" dirty="0" err="1" smtClean="0">
                <a:solidFill>
                  <a:schemeClr val="bg1"/>
                </a:solidFill>
              </a:rPr>
              <a:t>avoid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banding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artifacts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rotate</a:t>
            </a:r>
            <a:r>
              <a:rPr lang="sv-SE" sz="2400" dirty="0" smtClean="0">
                <a:solidFill>
                  <a:schemeClr val="bg1"/>
                </a:solidFill>
              </a:rPr>
              <a:t> the </a:t>
            </a:r>
            <a:r>
              <a:rPr lang="sv-SE" sz="2400" dirty="0" err="1" smtClean="0">
                <a:solidFill>
                  <a:schemeClr val="bg1"/>
                </a:solidFill>
              </a:rPr>
              <a:t>directions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randomly</a:t>
            </a:r>
            <a:r>
              <a:rPr lang="sv-SE" sz="2400" dirty="0" smtClean="0">
                <a:solidFill>
                  <a:schemeClr val="bg1"/>
                </a:solidFill>
              </a:rPr>
              <a:t> and </a:t>
            </a:r>
            <a:r>
              <a:rPr lang="sv-SE" sz="2400" dirty="0" err="1" smtClean="0">
                <a:solidFill>
                  <a:schemeClr val="bg1"/>
                </a:solidFill>
              </a:rPr>
              <a:t>jitter</a:t>
            </a:r>
            <a:r>
              <a:rPr lang="sv-SE" sz="2400" dirty="0" smtClean="0">
                <a:solidFill>
                  <a:schemeClr val="bg1"/>
                </a:solidFill>
              </a:rPr>
              <a:t> the </a:t>
            </a:r>
            <a:r>
              <a:rPr lang="sv-SE" sz="2400" dirty="0" err="1" smtClean="0">
                <a:solidFill>
                  <a:schemeClr val="bg1"/>
                </a:solidFill>
              </a:rPr>
              <a:t>samples</a:t>
            </a:r>
            <a:r>
              <a:rPr lang="sv-SE" sz="2400" dirty="0" smtClean="0">
                <a:solidFill>
                  <a:schemeClr val="bg1"/>
                </a:solidFill>
              </a:rPr>
              <a:t> per </a:t>
            </a:r>
            <a:r>
              <a:rPr lang="sv-SE" sz="2400" dirty="0" err="1" smtClean="0">
                <a:solidFill>
                  <a:schemeClr val="bg1"/>
                </a:solidFill>
              </a:rPr>
              <a:t>direction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>
                <a:solidFill>
                  <a:schemeClr val="bg1"/>
                </a:solidFill>
              </a:rPr>
              <a:t>Introduces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noise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which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we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have</a:t>
            </a:r>
            <a:r>
              <a:rPr lang="sv-SE" sz="2400" dirty="0" smtClean="0">
                <a:solidFill>
                  <a:schemeClr val="bg1"/>
                </a:solidFill>
              </a:rPr>
              <a:t> to </a:t>
            </a:r>
            <a:r>
              <a:rPr lang="sv-SE" sz="2400" dirty="0" err="1" smtClean="0">
                <a:solidFill>
                  <a:schemeClr val="bg1"/>
                </a:solidFill>
              </a:rPr>
              <a:t>handle</a:t>
            </a:r>
            <a:r>
              <a:rPr lang="sv-SE" sz="2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986" y="2120083"/>
            <a:ext cx="35909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1" y="715755"/>
            <a:ext cx="7431504" cy="888262"/>
          </a:xfrm>
        </p:spPr>
        <p:txBody>
          <a:bodyPr/>
          <a:lstStyle/>
          <a:p>
            <a:r>
              <a:rPr lang="sv-SE" sz="4800" dirty="0" smtClean="0">
                <a:solidFill>
                  <a:schemeClr val="bg1"/>
                </a:solidFill>
              </a:rPr>
              <a:t>Blurring the </a:t>
            </a:r>
            <a:r>
              <a:rPr lang="sv-SE" sz="4800" dirty="0" err="1" smtClean="0">
                <a:solidFill>
                  <a:schemeClr val="bg1"/>
                </a:solidFill>
              </a:rPr>
              <a:t>noise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71282" y="1604017"/>
            <a:ext cx="82100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>
                <a:solidFill>
                  <a:schemeClr val="bg1"/>
                </a:solidFill>
              </a:rPr>
              <a:t>Important</a:t>
            </a:r>
            <a:r>
              <a:rPr lang="sv-SE" sz="2400" dirty="0" smtClean="0">
                <a:solidFill>
                  <a:schemeClr val="bg1"/>
                </a:solidFill>
              </a:rPr>
              <a:t> to make sure </a:t>
            </a:r>
            <a:r>
              <a:rPr lang="sv-SE" sz="2400" dirty="0" err="1" smtClean="0">
                <a:solidFill>
                  <a:schemeClr val="bg1"/>
                </a:solidFill>
              </a:rPr>
              <a:t>we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don’t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have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occlusion</a:t>
            </a:r>
            <a:r>
              <a:rPr lang="sv-SE" sz="2400" dirty="0" smtClean="0">
                <a:solidFill>
                  <a:schemeClr val="bg1"/>
                </a:solidFill>
              </a:rPr>
              <a:t> bleeding.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>
                <a:solidFill>
                  <a:schemeClr val="bg1"/>
                </a:solidFill>
              </a:rPr>
              <a:t>Use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d</a:t>
            </a:r>
            <a:r>
              <a:rPr lang="sv-SE" sz="2400" dirty="0" err="1" smtClean="0">
                <a:solidFill>
                  <a:schemeClr val="bg1"/>
                </a:solidFill>
              </a:rPr>
              <a:t>epth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dependant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gaussian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blur</a:t>
            </a:r>
            <a:r>
              <a:rPr lang="sv-SE" sz="2400" dirty="0" smtClean="0">
                <a:solidFill>
                  <a:schemeClr val="bg1"/>
                </a:solidFill>
              </a:rPr>
              <a:t>: Cross-bilateral </a:t>
            </a:r>
            <a:r>
              <a:rPr lang="sv-SE" sz="2400" dirty="0" err="1" smtClean="0">
                <a:solidFill>
                  <a:schemeClr val="bg1"/>
                </a:solidFill>
              </a:rPr>
              <a:t>filtering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400" dirty="0" err="1" smtClean="0">
                <a:solidFill>
                  <a:schemeClr val="bg1"/>
                </a:solidFill>
              </a:rPr>
              <a:t>Reduces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blurring</a:t>
            </a:r>
            <a:r>
              <a:rPr lang="sv-SE" sz="2400" dirty="0" smtClean="0">
                <a:solidFill>
                  <a:schemeClr val="bg1"/>
                </a:solidFill>
              </a:rPr>
              <a:t> at </a:t>
            </a:r>
            <a:r>
              <a:rPr lang="sv-SE" sz="2400" dirty="0" err="1" smtClean="0">
                <a:solidFill>
                  <a:schemeClr val="bg1"/>
                </a:solidFill>
              </a:rPr>
              <a:t>edges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>
              <a:solidFill>
                <a:schemeClr val="bg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62" y="4021748"/>
            <a:ext cx="73152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1" y="526046"/>
            <a:ext cx="7431504" cy="888262"/>
          </a:xfrm>
        </p:spPr>
        <p:txBody>
          <a:bodyPr/>
          <a:lstStyle/>
          <a:p>
            <a:r>
              <a:rPr lang="sv-SE" sz="4100" dirty="0" err="1" smtClean="0">
                <a:solidFill>
                  <a:schemeClr val="bg1"/>
                </a:solidFill>
              </a:rPr>
              <a:t>Low</a:t>
            </a:r>
            <a:r>
              <a:rPr lang="sv-SE" sz="4100" dirty="0" smtClean="0">
                <a:solidFill>
                  <a:schemeClr val="bg1"/>
                </a:solidFill>
              </a:rPr>
              <a:t> </a:t>
            </a:r>
            <a:r>
              <a:rPr lang="sv-SE" sz="4100" dirty="0" err="1" smtClean="0">
                <a:solidFill>
                  <a:schemeClr val="bg1"/>
                </a:solidFill>
              </a:rPr>
              <a:t>tessalation</a:t>
            </a:r>
            <a:r>
              <a:rPr lang="sv-SE" sz="4100" dirty="0" smtClean="0">
                <a:solidFill>
                  <a:schemeClr val="bg1"/>
                </a:solidFill>
              </a:rPr>
              <a:t> and </a:t>
            </a:r>
            <a:r>
              <a:rPr lang="sv-SE" sz="4100" dirty="0" err="1" smtClean="0">
                <a:solidFill>
                  <a:schemeClr val="bg1"/>
                </a:solidFill>
              </a:rPr>
              <a:t>creases</a:t>
            </a:r>
            <a:endParaRPr lang="sv-SE" sz="41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71282" y="1634211"/>
            <a:ext cx="8210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If the </a:t>
            </a:r>
            <a:r>
              <a:rPr lang="sv-SE" sz="2400" dirty="0" err="1" smtClean="0">
                <a:solidFill>
                  <a:schemeClr val="bg1"/>
                </a:solidFill>
              </a:rPr>
              <a:t>tesselation</a:t>
            </a:r>
            <a:r>
              <a:rPr lang="sv-SE" sz="2400" dirty="0" smtClean="0">
                <a:solidFill>
                  <a:schemeClr val="bg1"/>
                </a:solidFill>
              </a:rPr>
              <a:t> in a </a:t>
            </a:r>
            <a:r>
              <a:rPr lang="sv-SE" sz="2400" dirty="0" err="1" smtClean="0">
                <a:solidFill>
                  <a:schemeClr val="bg1"/>
                </a:solidFill>
              </a:rPr>
              <a:t>scene</a:t>
            </a:r>
            <a:r>
              <a:rPr lang="sv-SE" sz="2400" dirty="0" smtClean="0">
                <a:solidFill>
                  <a:schemeClr val="bg1"/>
                </a:solidFill>
              </a:rPr>
              <a:t> or </a:t>
            </a:r>
            <a:r>
              <a:rPr lang="sv-SE" sz="2400" dirty="0" err="1" smtClean="0">
                <a:solidFill>
                  <a:schemeClr val="bg1"/>
                </a:solidFill>
              </a:rPr>
              <a:t>around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particular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objects</a:t>
            </a:r>
            <a:r>
              <a:rPr lang="sv-SE" sz="2400" dirty="0" smtClean="0">
                <a:solidFill>
                  <a:schemeClr val="bg1"/>
                </a:solidFill>
              </a:rPr>
              <a:t> is </a:t>
            </a:r>
            <a:r>
              <a:rPr lang="sv-SE" sz="2400" dirty="0" err="1" smtClean="0">
                <a:solidFill>
                  <a:schemeClr val="bg1"/>
                </a:solidFill>
              </a:rPr>
              <a:t>low</a:t>
            </a:r>
            <a:r>
              <a:rPr lang="sv-SE" sz="2400" dirty="0" smtClean="0">
                <a:solidFill>
                  <a:schemeClr val="bg1"/>
                </a:solidFill>
              </a:rPr>
              <a:t> or the </a:t>
            </a:r>
            <a:r>
              <a:rPr lang="sv-SE" sz="2400" dirty="0" err="1" smtClean="0">
                <a:solidFill>
                  <a:schemeClr val="bg1"/>
                </a:solidFill>
              </a:rPr>
              <a:t>point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were</a:t>
            </a:r>
            <a:r>
              <a:rPr lang="sv-SE" sz="2400" dirty="0" smtClean="0">
                <a:solidFill>
                  <a:schemeClr val="bg1"/>
                </a:solidFill>
              </a:rPr>
              <a:t> sampling is in a </a:t>
            </a:r>
            <a:r>
              <a:rPr lang="sv-SE" sz="2400" dirty="0" err="1" smtClean="0">
                <a:solidFill>
                  <a:schemeClr val="bg1"/>
                </a:solidFill>
              </a:rPr>
              <a:t>crease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we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can</a:t>
            </a:r>
            <a:r>
              <a:rPr lang="sv-SE" sz="2400" dirty="0" smtClean="0">
                <a:solidFill>
                  <a:schemeClr val="bg1"/>
                </a:solidFill>
              </a:rPr>
              <a:t> get </a:t>
            </a:r>
            <a:r>
              <a:rPr lang="sv-SE" sz="2400" dirty="0" err="1" smtClean="0">
                <a:solidFill>
                  <a:schemeClr val="bg1"/>
                </a:solidFill>
              </a:rPr>
              <a:t>false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occlusion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87" y="3423774"/>
            <a:ext cx="52578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09" y="914400"/>
            <a:ext cx="68324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3888" y="742131"/>
            <a:ext cx="7197424" cy="888262"/>
          </a:xfrm>
        </p:spPr>
        <p:txBody>
          <a:bodyPr/>
          <a:lstStyle/>
          <a:p>
            <a:r>
              <a:rPr lang="sv-SE" sz="5400" dirty="0" smtClean="0">
                <a:solidFill>
                  <a:schemeClr val="bg1"/>
                </a:solidFill>
              </a:rPr>
              <a:t> The </a:t>
            </a:r>
            <a:r>
              <a:rPr lang="sv-SE" sz="5400" dirty="0" err="1" smtClean="0">
                <a:solidFill>
                  <a:schemeClr val="bg1"/>
                </a:solidFill>
              </a:rPr>
              <a:t>crudest</a:t>
            </a:r>
            <a:r>
              <a:rPr lang="sv-SE" sz="5400" dirty="0" smtClean="0">
                <a:solidFill>
                  <a:schemeClr val="bg1"/>
                </a:solidFill>
              </a:rPr>
              <a:t> form</a:t>
            </a:r>
            <a:endParaRPr lang="sv-SE" sz="5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Underrubrik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32558" y="3262041"/>
                <a:ext cx="6468882" cy="1206698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lvl="2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80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v-SE" sz="280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v-SE" sz="28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sv-SE" sz="2800" b="0" i="1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sv-SE" sz="28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28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v-SE" sz="28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sv-SE" sz="28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sv-SE" sz="2800" b="0" i="0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sv-SE" sz="28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8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sv-SE" sz="28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8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sv-SE" sz="2800" b="0" i="1" cap="none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sv-SE" sz="28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800" b="0" i="1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sub>
                          </m:sSub>
                          <m:r>
                            <a:rPr lang="sv-SE" sz="28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acc>
                        <m:accPr>
                          <m:chr m:val="̂"/>
                          <m:ctrlPr>
                            <a:rPr lang="sv-SE" sz="28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800" b="0" i="1" cap="none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sv-SE" sz="2800" b="0" i="1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sv-SE" sz="2800" b="0" i="1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sv-SE" sz="2800" b="0" i="1" cap="none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sv-SE" sz="2800" cap="none" dirty="0" smtClean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Underrubrik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32558" y="3262041"/>
                <a:ext cx="6468882" cy="12066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ruta 4"/>
          <p:cNvSpPr txBox="1"/>
          <p:nvPr/>
        </p:nvSpPr>
        <p:spPr>
          <a:xfrm>
            <a:off x="871268" y="4666893"/>
            <a:ext cx="64784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/>
                </a:solidFill>
              </a:rPr>
              <a:t>Can</a:t>
            </a:r>
            <a:r>
              <a:rPr lang="sv-SE" sz="2000" dirty="0" smtClean="0">
                <a:solidFill>
                  <a:schemeClr val="bg1"/>
                </a:solidFill>
              </a:rPr>
              <a:t> be </a:t>
            </a:r>
            <a:r>
              <a:rPr lang="sv-SE" sz="2000" dirty="0" err="1" smtClean="0">
                <a:solidFill>
                  <a:schemeClr val="bg1"/>
                </a:solidFill>
              </a:rPr>
              <a:t>expanded</a:t>
            </a:r>
            <a:r>
              <a:rPr lang="sv-SE" sz="2000" dirty="0" smtClean="0">
                <a:solidFill>
                  <a:schemeClr val="bg1"/>
                </a:solidFill>
              </a:rPr>
              <a:t> in </a:t>
            </a:r>
            <a:r>
              <a:rPr lang="sv-SE" sz="2000" dirty="0" err="1" smtClean="0">
                <a:solidFill>
                  <a:schemeClr val="bg1"/>
                </a:solidFill>
              </a:rPr>
              <a:t>countless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ways</a:t>
            </a:r>
            <a:endParaRPr lang="sv-SE" sz="2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/>
                </a:solidFill>
              </a:rPr>
              <a:t>Bent normals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/>
                </a:solidFill>
              </a:rPr>
              <a:t>Attenuation</a:t>
            </a:r>
            <a:endParaRPr lang="sv-SE" sz="2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/>
                </a:solidFill>
              </a:rPr>
              <a:t>Color </a:t>
            </a:r>
            <a:r>
              <a:rPr lang="sv-SE" sz="2000" dirty="0" err="1" smtClean="0">
                <a:solidFill>
                  <a:schemeClr val="bg1"/>
                </a:solidFill>
              </a:rPr>
              <a:t>calculations</a:t>
            </a:r>
            <a:endParaRPr lang="sv-SE" sz="2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/>
                </a:solidFill>
              </a:rPr>
              <a:t>Weighted</a:t>
            </a:r>
            <a:r>
              <a:rPr lang="sv-SE" sz="2000" dirty="0" smtClean="0">
                <a:solidFill>
                  <a:schemeClr val="bg1"/>
                </a:solidFill>
              </a:rPr>
              <a:t> distributions etc.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71268" y="1630393"/>
            <a:ext cx="66313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Define</a:t>
            </a:r>
            <a:r>
              <a:rPr lang="sv-SE" sz="2200" dirty="0" smtClean="0">
                <a:solidFill>
                  <a:schemeClr val="bg1"/>
                </a:solidFill>
              </a:rPr>
              <a:t> a </a:t>
            </a:r>
            <a:r>
              <a:rPr lang="sv-SE" sz="2200" dirty="0" err="1" smtClean="0">
                <a:solidFill>
                  <a:schemeClr val="bg1"/>
                </a:solidFill>
              </a:rPr>
              <a:t>hemisphere</a:t>
            </a:r>
            <a:r>
              <a:rPr lang="sv-SE" sz="2200" dirty="0" smtClean="0">
                <a:solidFill>
                  <a:schemeClr val="bg1"/>
                </a:solidFill>
              </a:rPr>
              <a:t> over </a:t>
            </a:r>
            <a:r>
              <a:rPr lang="sv-SE" sz="2200" dirty="0" err="1" smtClean="0">
                <a:solidFill>
                  <a:schemeClr val="bg1"/>
                </a:solidFill>
              </a:rPr>
              <a:t>each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point</a:t>
            </a:r>
            <a:r>
              <a:rPr lang="sv-SE" sz="2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bg1"/>
                </a:solidFill>
              </a:rPr>
              <a:t>For all </a:t>
            </a:r>
            <a:r>
              <a:rPr lang="sv-SE" sz="2200" dirty="0" err="1" smtClean="0">
                <a:solidFill>
                  <a:schemeClr val="bg1"/>
                </a:solidFill>
              </a:rPr>
              <a:t>possible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directions</a:t>
            </a:r>
            <a:r>
              <a:rPr lang="sv-SE" sz="2200" dirty="0" smtClean="0">
                <a:solidFill>
                  <a:schemeClr val="bg1"/>
                </a:solidFill>
              </a:rPr>
              <a:t> check </a:t>
            </a:r>
            <a:r>
              <a:rPr lang="sv-SE" sz="2200" dirty="0" err="1" smtClean="0">
                <a:solidFill>
                  <a:schemeClr val="bg1"/>
                </a:solidFill>
              </a:rPr>
              <a:t>wether</a:t>
            </a:r>
            <a:r>
              <a:rPr lang="sv-SE" sz="2200" dirty="0" smtClean="0">
                <a:solidFill>
                  <a:schemeClr val="bg1"/>
                </a:solidFill>
              </a:rPr>
              <a:t> the </a:t>
            </a:r>
            <a:r>
              <a:rPr lang="sv-SE" sz="2200" dirty="0" err="1" smtClean="0">
                <a:solidFill>
                  <a:schemeClr val="bg1"/>
                </a:solidFill>
              </a:rPr>
              <a:t>point</a:t>
            </a:r>
            <a:r>
              <a:rPr lang="sv-SE" sz="2200" dirty="0" smtClean="0">
                <a:solidFill>
                  <a:schemeClr val="bg1"/>
                </a:solidFill>
              </a:rPr>
              <a:t> is </a:t>
            </a:r>
            <a:r>
              <a:rPr lang="sv-SE" sz="2200" dirty="0" err="1" smtClean="0">
                <a:solidFill>
                  <a:schemeClr val="bg1"/>
                </a:solidFill>
              </a:rPr>
              <a:t>occluded</a:t>
            </a:r>
            <a:r>
              <a:rPr lang="sv-SE" sz="2200" dirty="0" smtClean="0">
                <a:solidFill>
                  <a:schemeClr val="bg1"/>
                </a:solidFill>
              </a:rPr>
              <a:t> or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This</a:t>
            </a:r>
            <a:r>
              <a:rPr lang="sv-SE" sz="2200" dirty="0" smtClean="0">
                <a:solidFill>
                  <a:schemeClr val="bg1"/>
                </a:solidFill>
              </a:rPr>
              <a:t> gives a total </a:t>
            </a:r>
            <a:r>
              <a:rPr lang="sv-SE" sz="2200" dirty="0" err="1" smtClean="0">
                <a:solidFill>
                  <a:schemeClr val="bg1"/>
                </a:solidFill>
              </a:rPr>
              <a:t>occlusion</a:t>
            </a:r>
            <a:r>
              <a:rPr lang="sv-SE" sz="2200" dirty="0" smtClean="0">
                <a:solidFill>
                  <a:schemeClr val="bg1"/>
                </a:solidFill>
              </a:rPr>
              <a:t> for the </a:t>
            </a:r>
            <a:r>
              <a:rPr lang="sv-SE" sz="2200" dirty="0" err="1" smtClean="0">
                <a:solidFill>
                  <a:schemeClr val="bg1"/>
                </a:solidFill>
              </a:rPr>
              <a:t>point</a:t>
            </a:r>
            <a:endParaRPr lang="sv-SE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4710" y="637357"/>
            <a:ext cx="7055380" cy="778205"/>
          </a:xfrm>
        </p:spPr>
        <p:txBody>
          <a:bodyPr/>
          <a:lstStyle/>
          <a:p>
            <a:r>
              <a:rPr lang="sv-SE" sz="4400" dirty="0" err="1" smtClean="0">
                <a:solidFill>
                  <a:schemeClr val="bg1"/>
                </a:solidFill>
              </a:rPr>
              <a:t>Introduce</a:t>
            </a:r>
            <a:r>
              <a:rPr lang="sv-SE" sz="4400" dirty="0" smtClean="0">
                <a:solidFill>
                  <a:schemeClr val="bg1"/>
                </a:solidFill>
              </a:rPr>
              <a:t> </a:t>
            </a:r>
            <a:r>
              <a:rPr lang="sv-SE" sz="4400" dirty="0" err="1" smtClean="0">
                <a:solidFill>
                  <a:schemeClr val="bg1"/>
                </a:solidFill>
              </a:rPr>
              <a:t>angle</a:t>
            </a:r>
            <a:r>
              <a:rPr lang="sv-SE" sz="4400" dirty="0" smtClean="0">
                <a:solidFill>
                  <a:schemeClr val="bg1"/>
                </a:solidFill>
              </a:rPr>
              <a:t> bias</a:t>
            </a:r>
            <a:endParaRPr lang="sv-SE" sz="44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436" y="1892735"/>
            <a:ext cx="6711654" cy="73616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To </a:t>
            </a:r>
            <a:r>
              <a:rPr lang="sv-SE" sz="2400" dirty="0" err="1" smtClean="0">
                <a:solidFill>
                  <a:schemeClr val="bg1"/>
                </a:solidFill>
              </a:rPr>
              <a:t>solve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this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we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introduce</a:t>
            </a:r>
            <a:r>
              <a:rPr lang="sv-SE" sz="2400" dirty="0" smtClean="0">
                <a:solidFill>
                  <a:schemeClr val="bg1"/>
                </a:solidFill>
              </a:rPr>
              <a:t> an </a:t>
            </a:r>
            <a:r>
              <a:rPr lang="sv-SE" sz="2400" dirty="0" err="1" smtClean="0">
                <a:solidFill>
                  <a:schemeClr val="bg1"/>
                </a:solidFill>
              </a:rPr>
              <a:t>angle</a:t>
            </a:r>
            <a:r>
              <a:rPr lang="sv-SE" sz="2400" dirty="0" smtClean="0">
                <a:solidFill>
                  <a:schemeClr val="bg1"/>
                </a:solidFill>
              </a:rPr>
              <a:t> bias </a:t>
            </a:r>
            <a:r>
              <a:rPr lang="sv-SE" sz="2400" dirty="0" err="1" smtClean="0">
                <a:solidFill>
                  <a:schemeClr val="bg1"/>
                </a:solidFill>
              </a:rPr>
              <a:t>used</a:t>
            </a:r>
            <a:r>
              <a:rPr lang="sv-SE" sz="2400" dirty="0" smtClean="0">
                <a:solidFill>
                  <a:schemeClr val="bg1"/>
                </a:solidFill>
              </a:rPr>
              <a:t> to offset the tangent plane.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87" y="3510519"/>
            <a:ext cx="59912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08" y="668214"/>
            <a:ext cx="7362618" cy="55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62" y="1589479"/>
            <a:ext cx="3733800" cy="434340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516772" y="188949"/>
            <a:ext cx="7055380" cy="1400530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Final Rendering Pipeline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Issues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As </a:t>
            </a:r>
            <a:r>
              <a:rPr lang="sv-SE" sz="2400" dirty="0" err="1" smtClean="0">
                <a:solidFill>
                  <a:schemeClr val="bg1"/>
                </a:solidFill>
              </a:rPr>
              <a:t>usual</a:t>
            </a:r>
            <a:r>
              <a:rPr lang="sv-SE" sz="2400" dirty="0" smtClean="0">
                <a:solidFill>
                  <a:schemeClr val="bg1"/>
                </a:solidFill>
              </a:rPr>
              <a:t> for </a:t>
            </a:r>
            <a:r>
              <a:rPr lang="sv-SE" sz="2400" dirty="0" err="1" smtClean="0">
                <a:solidFill>
                  <a:schemeClr val="bg1"/>
                </a:solidFill>
              </a:rPr>
              <a:t>screen</a:t>
            </a:r>
            <a:r>
              <a:rPr lang="sv-SE" sz="2400" dirty="0" smtClean="0">
                <a:solidFill>
                  <a:schemeClr val="bg1"/>
                </a:solidFill>
              </a:rPr>
              <a:t> space </a:t>
            </a:r>
            <a:r>
              <a:rPr lang="sv-SE" sz="2400" dirty="0" err="1" smtClean="0">
                <a:solidFill>
                  <a:schemeClr val="bg1"/>
                </a:solidFill>
              </a:rPr>
              <a:t>based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algorithms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we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have</a:t>
            </a:r>
            <a:r>
              <a:rPr lang="sv-SE" sz="2400" dirty="0" smtClean="0">
                <a:solidFill>
                  <a:schemeClr val="bg1"/>
                </a:solidFill>
              </a:rPr>
              <a:t> no information </a:t>
            </a:r>
            <a:r>
              <a:rPr lang="sv-SE" sz="2400" dirty="0" err="1" smtClean="0">
                <a:solidFill>
                  <a:schemeClr val="bg1"/>
                </a:solidFill>
              </a:rPr>
              <a:t>outside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of</a:t>
            </a:r>
            <a:r>
              <a:rPr lang="sv-SE" sz="2400" dirty="0" smtClean="0">
                <a:solidFill>
                  <a:schemeClr val="bg1"/>
                </a:solidFill>
              </a:rPr>
              <a:t> the </a:t>
            </a:r>
            <a:r>
              <a:rPr lang="sv-SE" sz="2400" dirty="0" err="1" smtClean="0">
                <a:solidFill>
                  <a:schemeClr val="bg1"/>
                </a:solidFill>
              </a:rPr>
              <a:t>screen</a:t>
            </a:r>
            <a:r>
              <a:rPr lang="sv-SE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24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Still </a:t>
            </a:r>
            <a:r>
              <a:rPr lang="sv-SE" sz="2400" dirty="0" err="1" smtClean="0">
                <a:solidFill>
                  <a:schemeClr val="bg1"/>
                </a:solidFill>
              </a:rPr>
              <a:t>relatively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computationally</a:t>
            </a:r>
            <a:r>
              <a:rPr lang="sv-SE" sz="2400" dirty="0" smtClean="0">
                <a:solidFill>
                  <a:schemeClr val="bg1"/>
                </a:solidFill>
              </a:rPr>
              <a:t> intensive.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Often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used</a:t>
            </a:r>
            <a:r>
              <a:rPr lang="sv-SE" sz="2200" dirty="0" smtClean="0">
                <a:solidFill>
                  <a:schemeClr val="bg1"/>
                </a:solidFill>
              </a:rPr>
              <a:t> at </a:t>
            </a:r>
            <a:r>
              <a:rPr lang="sv-SE" sz="2200" dirty="0" err="1" smtClean="0">
                <a:solidFill>
                  <a:schemeClr val="bg1"/>
                </a:solidFill>
              </a:rPr>
              <a:t>half</a:t>
            </a:r>
            <a:r>
              <a:rPr lang="sv-SE" sz="2200" dirty="0" smtClean="0">
                <a:solidFill>
                  <a:schemeClr val="bg1"/>
                </a:solidFill>
              </a:rPr>
              <a:t> ambient </a:t>
            </a:r>
            <a:r>
              <a:rPr lang="sv-SE" sz="2200" dirty="0" err="1" smtClean="0">
                <a:solidFill>
                  <a:schemeClr val="bg1"/>
                </a:solidFill>
              </a:rPr>
              <a:t>occlusion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map</a:t>
            </a:r>
            <a:r>
              <a:rPr lang="sv-SE" sz="2200" dirty="0" smtClean="0">
                <a:solidFill>
                  <a:schemeClr val="bg1"/>
                </a:solidFill>
              </a:rPr>
              <a:t> resolution</a:t>
            </a:r>
            <a:endParaRPr lang="sv-SE" sz="20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42086" y="0"/>
            <a:ext cx="3580445" cy="804582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Demo video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" name="23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531" y="80458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64140" y="540641"/>
            <a:ext cx="3155306" cy="743036"/>
          </a:xfrm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Questions</a:t>
            </a:r>
            <a:r>
              <a:rPr lang="sv-S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90" y="1537299"/>
            <a:ext cx="6295988" cy="382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force.com/Active/en_US/shared/images/guides/ambient-occlusion/ao-dragon-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3358"/>
            <a:ext cx="4314370" cy="36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force.com/Active/en_US/shared/images/guides/ambient-occlusion/ao-dragon-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71" y="1423358"/>
            <a:ext cx="4888429" cy="36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3888" y="742131"/>
            <a:ext cx="7197424" cy="888262"/>
          </a:xfrm>
        </p:spPr>
        <p:txBody>
          <a:bodyPr/>
          <a:lstStyle/>
          <a:p>
            <a:r>
              <a:rPr lang="sv-SE" sz="5400" dirty="0" err="1" smtClean="0">
                <a:solidFill>
                  <a:schemeClr val="bg1"/>
                </a:solidFill>
              </a:rPr>
              <a:t>Screen</a:t>
            </a:r>
            <a:r>
              <a:rPr lang="sv-SE" sz="5400" dirty="0" smtClean="0">
                <a:solidFill>
                  <a:schemeClr val="bg1"/>
                </a:solidFill>
              </a:rPr>
              <a:t> Space AO</a:t>
            </a:r>
            <a:endParaRPr lang="sv-SE" sz="54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80061" y="1630393"/>
            <a:ext cx="731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Developed</a:t>
            </a:r>
            <a:r>
              <a:rPr lang="sv-SE" sz="2200" dirty="0" smtClean="0">
                <a:solidFill>
                  <a:schemeClr val="bg1"/>
                </a:solidFill>
              </a:rPr>
              <a:t> by Vladimir </a:t>
            </a:r>
            <a:r>
              <a:rPr lang="sv-SE" sz="2200" dirty="0" err="1" smtClean="0">
                <a:solidFill>
                  <a:schemeClr val="bg1"/>
                </a:solidFill>
              </a:rPr>
              <a:t>Kajalin</a:t>
            </a:r>
            <a:r>
              <a:rPr lang="sv-SE" sz="2200" dirty="0" smtClean="0">
                <a:solidFill>
                  <a:schemeClr val="bg1"/>
                </a:solidFill>
              </a:rPr>
              <a:t> at </a:t>
            </a:r>
            <a:r>
              <a:rPr lang="sv-SE" sz="2200" dirty="0" err="1" smtClean="0">
                <a:solidFill>
                  <a:schemeClr val="bg1"/>
                </a:solidFill>
              </a:rPr>
              <a:t>Crytek</a:t>
            </a:r>
            <a:r>
              <a:rPr lang="sv-SE" sz="2200" dirty="0" smtClean="0">
                <a:solidFill>
                  <a:schemeClr val="bg1"/>
                </a:solidFill>
              </a:rPr>
              <a:t> and </a:t>
            </a:r>
            <a:r>
              <a:rPr lang="sv-SE" sz="2200" dirty="0" err="1" smtClean="0">
                <a:solidFill>
                  <a:schemeClr val="bg1"/>
                </a:solidFill>
              </a:rPr>
              <a:t>used</a:t>
            </a:r>
            <a:r>
              <a:rPr lang="sv-SE" sz="2200" dirty="0" smtClean="0">
                <a:solidFill>
                  <a:schemeClr val="bg1"/>
                </a:solidFill>
              </a:rPr>
              <a:t> for the </a:t>
            </a:r>
            <a:r>
              <a:rPr lang="sv-SE" sz="2200" dirty="0" err="1" smtClean="0">
                <a:solidFill>
                  <a:schemeClr val="bg1"/>
                </a:solidFill>
              </a:rPr>
              <a:t>first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time</a:t>
            </a:r>
            <a:r>
              <a:rPr lang="sv-SE" sz="2200" dirty="0" smtClean="0">
                <a:solidFill>
                  <a:schemeClr val="bg1"/>
                </a:solidFill>
              </a:rPr>
              <a:t> in the original </a:t>
            </a:r>
            <a:r>
              <a:rPr lang="sv-SE" sz="2200" dirty="0" err="1" smtClean="0">
                <a:solidFill>
                  <a:schemeClr val="bg1"/>
                </a:solidFill>
              </a:rPr>
              <a:t>Crysis</a:t>
            </a:r>
            <a:r>
              <a:rPr lang="sv-SE" sz="2200" dirty="0">
                <a:solidFill>
                  <a:schemeClr val="bg1"/>
                </a:solidFill>
              </a:rPr>
              <a:t>,</a:t>
            </a:r>
            <a:r>
              <a:rPr lang="sv-SE" sz="2200" dirty="0" smtClean="0">
                <a:solidFill>
                  <a:schemeClr val="bg1"/>
                </a:solidFill>
              </a:rPr>
              <a:t>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Primarily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uses</a:t>
            </a:r>
            <a:r>
              <a:rPr lang="sv-SE" sz="2200" dirty="0" smtClean="0">
                <a:solidFill>
                  <a:schemeClr val="bg1"/>
                </a:solidFill>
              </a:rPr>
              <a:t> the </a:t>
            </a:r>
            <a:r>
              <a:rPr lang="sv-SE" sz="2200" dirty="0" err="1" smtClean="0">
                <a:solidFill>
                  <a:schemeClr val="bg1"/>
                </a:solidFill>
              </a:rPr>
              <a:t>depth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buffer</a:t>
            </a:r>
            <a:r>
              <a:rPr lang="sv-SE" sz="2200" dirty="0" smtClean="0">
                <a:solidFill>
                  <a:schemeClr val="bg1"/>
                </a:solidFill>
              </a:rPr>
              <a:t> to </a:t>
            </a:r>
            <a:r>
              <a:rPr lang="sv-SE" sz="2200" dirty="0" err="1" smtClean="0">
                <a:solidFill>
                  <a:schemeClr val="bg1"/>
                </a:solidFill>
              </a:rPr>
              <a:t>calculate</a:t>
            </a:r>
            <a:r>
              <a:rPr lang="sv-SE" sz="2200" dirty="0" smtClean="0">
                <a:solidFill>
                  <a:schemeClr val="bg1"/>
                </a:solidFill>
              </a:rPr>
              <a:t> the </a:t>
            </a:r>
            <a:r>
              <a:rPr lang="sv-SE" sz="2200" dirty="0" err="1" smtClean="0">
                <a:solidFill>
                  <a:schemeClr val="bg1"/>
                </a:solidFill>
              </a:rPr>
              <a:t>occlusion</a:t>
            </a:r>
            <a:endParaRPr lang="sv-S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Samples</a:t>
            </a:r>
            <a:r>
              <a:rPr lang="sv-SE" sz="2200" dirty="0" smtClean="0">
                <a:solidFill>
                  <a:schemeClr val="bg1"/>
                </a:solidFill>
              </a:rPr>
              <a:t> and </a:t>
            </a:r>
            <a:r>
              <a:rPr lang="sv-SE" sz="2200" dirty="0" err="1" smtClean="0">
                <a:solidFill>
                  <a:schemeClr val="bg1"/>
                </a:solidFill>
              </a:rPr>
              <a:t>calculates</a:t>
            </a:r>
            <a:r>
              <a:rPr lang="sv-SE" sz="2200" dirty="0" smtClean="0">
                <a:solidFill>
                  <a:schemeClr val="bg1"/>
                </a:solidFill>
              </a:rPr>
              <a:t> AO for </a:t>
            </a:r>
            <a:r>
              <a:rPr lang="sv-SE" sz="2200" dirty="0" err="1" smtClean="0">
                <a:solidFill>
                  <a:schemeClr val="bg1"/>
                </a:solidFill>
              </a:rPr>
              <a:t>each</a:t>
            </a:r>
            <a:r>
              <a:rPr lang="sv-SE" sz="2200" dirty="0" smtClean="0">
                <a:solidFill>
                  <a:schemeClr val="bg1"/>
                </a:solidFill>
              </a:rPr>
              <a:t> pixel on the </a:t>
            </a:r>
            <a:r>
              <a:rPr lang="sv-SE" sz="2200" dirty="0" err="1" smtClean="0">
                <a:solidFill>
                  <a:schemeClr val="bg1"/>
                </a:solidFill>
              </a:rPr>
              <a:t>screen</a:t>
            </a:r>
            <a:r>
              <a:rPr lang="sv-SE" sz="2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bg1"/>
                </a:solidFill>
              </a:rPr>
              <a:t>Positives: </a:t>
            </a:r>
            <a:r>
              <a:rPr lang="sv-SE" sz="2200" dirty="0" err="1" smtClean="0">
                <a:solidFill>
                  <a:schemeClr val="bg1"/>
                </a:solidFill>
              </a:rPr>
              <a:t>Removes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load</a:t>
            </a:r>
            <a:r>
              <a:rPr lang="sv-SE" sz="2200" dirty="0" smtClean="0">
                <a:solidFill>
                  <a:schemeClr val="bg1"/>
                </a:solidFill>
              </a:rPr>
              <a:t> from CPU. </a:t>
            </a:r>
            <a:r>
              <a:rPr lang="sv-SE" sz="2200" dirty="0" err="1">
                <a:solidFill>
                  <a:schemeClr val="bg1"/>
                </a:solidFill>
              </a:rPr>
              <a:t>P</a:t>
            </a:r>
            <a:r>
              <a:rPr lang="sv-SE" sz="2200" dirty="0" err="1" smtClean="0">
                <a:solidFill>
                  <a:schemeClr val="bg1"/>
                </a:solidFill>
              </a:rPr>
              <a:t>erformance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independant</a:t>
            </a:r>
            <a:r>
              <a:rPr lang="sv-SE" sz="2200" dirty="0" smtClean="0">
                <a:solidFill>
                  <a:schemeClr val="bg1"/>
                </a:solidFill>
              </a:rPr>
              <a:t> from </a:t>
            </a:r>
            <a:r>
              <a:rPr lang="sv-SE" sz="2200" dirty="0" err="1" smtClean="0">
                <a:solidFill>
                  <a:schemeClr val="bg1"/>
                </a:solidFill>
              </a:rPr>
              <a:t>scene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complexity</a:t>
            </a:r>
            <a:r>
              <a:rPr lang="sv-SE" sz="2200" dirty="0" smtClean="0">
                <a:solidFill>
                  <a:schemeClr val="bg1"/>
                </a:solidFill>
              </a:rPr>
              <a:t>.  Works for </a:t>
            </a:r>
            <a:r>
              <a:rPr lang="sv-SE" sz="2200" dirty="0" err="1" smtClean="0">
                <a:solidFill>
                  <a:schemeClr val="bg1"/>
                </a:solidFill>
              </a:rPr>
              <a:t>dynamic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objects</a:t>
            </a:r>
            <a:r>
              <a:rPr lang="sv-SE" sz="2200" dirty="0" smtClean="0">
                <a:solidFill>
                  <a:schemeClr val="bg1"/>
                </a:solidFill>
              </a:rPr>
              <a:t>.</a:t>
            </a:r>
            <a:br>
              <a:rPr lang="sv-SE" sz="2200" dirty="0" smtClean="0">
                <a:solidFill>
                  <a:schemeClr val="bg1"/>
                </a:solidFill>
              </a:rPr>
            </a:br>
            <a:endParaRPr lang="sv-SE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bg1"/>
                </a:solidFill>
              </a:rPr>
              <a:t>Negatives: </a:t>
            </a:r>
            <a:r>
              <a:rPr lang="sv-SE" sz="2200" dirty="0" err="1" smtClean="0">
                <a:solidFill>
                  <a:schemeClr val="bg1"/>
                </a:solidFill>
              </a:rPr>
              <a:t>Local</a:t>
            </a:r>
            <a:r>
              <a:rPr lang="sv-SE" sz="2200" dirty="0" smtClean="0">
                <a:solidFill>
                  <a:schemeClr val="bg1"/>
                </a:solidFill>
              </a:rPr>
              <a:t> and </a:t>
            </a:r>
            <a:r>
              <a:rPr lang="sv-SE" sz="2200" dirty="0" err="1" smtClean="0">
                <a:solidFill>
                  <a:schemeClr val="bg1"/>
                </a:solidFill>
              </a:rPr>
              <a:t>view-dependent</a:t>
            </a:r>
            <a:r>
              <a:rPr lang="sv-SE" sz="2200" dirty="0" smtClean="0">
                <a:solidFill>
                  <a:schemeClr val="bg1"/>
                </a:solidFill>
              </a:rPr>
              <a:t>. </a:t>
            </a:r>
            <a:r>
              <a:rPr lang="sv-SE" sz="2200" dirty="0" err="1" smtClean="0">
                <a:solidFill>
                  <a:schemeClr val="bg1"/>
                </a:solidFill>
              </a:rPr>
              <a:t>Creates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noise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that</a:t>
            </a:r>
            <a:r>
              <a:rPr lang="sv-SE" sz="2200" dirty="0" smtClean="0">
                <a:solidFill>
                  <a:schemeClr val="bg1"/>
                </a:solidFill>
              </a:rPr>
              <a:t> is hard to </a:t>
            </a:r>
            <a:r>
              <a:rPr lang="sv-SE" sz="2200" dirty="0" err="1" smtClean="0">
                <a:solidFill>
                  <a:schemeClr val="bg1"/>
                </a:solidFill>
              </a:rPr>
              <a:t>blur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correctly</a:t>
            </a:r>
            <a:r>
              <a:rPr lang="sv-SE" sz="2200" dirty="0" smtClean="0">
                <a:solidFill>
                  <a:schemeClr val="bg1"/>
                </a:solidFill>
              </a:rPr>
              <a:t>. </a:t>
            </a:r>
            <a:r>
              <a:rPr lang="sv-SE" sz="2200" dirty="0" err="1" smtClean="0">
                <a:solidFill>
                  <a:schemeClr val="bg1"/>
                </a:solidFill>
              </a:rPr>
              <a:t>Objects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outside</a:t>
            </a:r>
            <a:r>
              <a:rPr lang="sv-SE" sz="2200" dirty="0" smtClean="0">
                <a:solidFill>
                  <a:schemeClr val="bg1"/>
                </a:solidFill>
              </a:rPr>
              <a:t> the </a:t>
            </a:r>
            <a:r>
              <a:rPr lang="sv-SE" sz="2200" dirty="0" err="1" smtClean="0">
                <a:solidFill>
                  <a:schemeClr val="bg1"/>
                </a:solidFill>
              </a:rPr>
              <a:t>screen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are</a:t>
            </a:r>
            <a:r>
              <a:rPr lang="sv-SE" sz="2200" dirty="0" smtClean="0">
                <a:solidFill>
                  <a:schemeClr val="bg1"/>
                </a:solidFill>
              </a:rPr>
              <a:t> not </a:t>
            </a:r>
            <a:r>
              <a:rPr lang="sv-SE" sz="2200" dirty="0" err="1" smtClean="0">
                <a:solidFill>
                  <a:schemeClr val="bg1"/>
                </a:solidFill>
              </a:rPr>
              <a:t>considered</a:t>
            </a:r>
            <a:endParaRPr lang="sv-S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8/8b/Screen_space_ambient_occ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46"/>
            <a:ext cx="9144000" cy="58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3888" y="742131"/>
            <a:ext cx="7197424" cy="888262"/>
          </a:xfrm>
        </p:spPr>
        <p:txBody>
          <a:bodyPr/>
          <a:lstStyle/>
          <a:p>
            <a:r>
              <a:rPr lang="sv-SE" sz="5400" dirty="0" err="1" smtClean="0">
                <a:solidFill>
                  <a:schemeClr val="bg1"/>
                </a:solidFill>
              </a:rPr>
              <a:t>Horizon</a:t>
            </a:r>
            <a:r>
              <a:rPr lang="sv-SE" sz="5400" dirty="0" smtClean="0">
                <a:solidFill>
                  <a:schemeClr val="bg1"/>
                </a:solidFill>
              </a:rPr>
              <a:t> </a:t>
            </a:r>
            <a:r>
              <a:rPr lang="sv-SE" sz="5400" dirty="0" err="1" smtClean="0">
                <a:solidFill>
                  <a:schemeClr val="bg1"/>
                </a:solidFill>
              </a:rPr>
              <a:t>Based</a:t>
            </a:r>
            <a:r>
              <a:rPr lang="sv-SE" sz="5400" dirty="0" smtClean="0">
                <a:solidFill>
                  <a:schemeClr val="bg1"/>
                </a:solidFill>
              </a:rPr>
              <a:t> SSAO</a:t>
            </a:r>
            <a:endParaRPr lang="sv-SE" sz="54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71268" y="1764102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Developed</a:t>
            </a:r>
            <a:r>
              <a:rPr lang="sv-SE" sz="2200" dirty="0" smtClean="0">
                <a:solidFill>
                  <a:schemeClr val="bg1"/>
                </a:solidFill>
              </a:rPr>
              <a:t> by Louis </a:t>
            </a:r>
            <a:r>
              <a:rPr lang="sv-SE" sz="2200" dirty="0" err="1" smtClean="0">
                <a:solidFill>
                  <a:schemeClr val="bg1"/>
                </a:solidFill>
              </a:rPr>
              <a:t>Bavoil</a:t>
            </a:r>
            <a:r>
              <a:rPr lang="sv-SE" sz="2200" dirty="0" smtClean="0">
                <a:solidFill>
                  <a:schemeClr val="bg1"/>
                </a:solidFill>
              </a:rPr>
              <a:t> and Miguel Sainz at </a:t>
            </a:r>
            <a:r>
              <a:rPr lang="sv-SE" sz="2200" dirty="0" err="1" smtClean="0">
                <a:solidFill>
                  <a:schemeClr val="bg1"/>
                </a:solidFill>
              </a:rPr>
              <a:t>nvidia</a:t>
            </a:r>
            <a:r>
              <a:rPr lang="sv-SE" sz="2200" dirty="0" smtClean="0">
                <a:solidFill>
                  <a:schemeClr val="bg1"/>
                </a:solidFill>
              </a:rPr>
              <a:t> and </a:t>
            </a:r>
            <a:r>
              <a:rPr lang="sv-SE" sz="2200" dirty="0" err="1" smtClean="0">
                <a:solidFill>
                  <a:schemeClr val="bg1"/>
                </a:solidFill>
              </a:rPr>
              <a:t>presented</a:t>
            </a:r>
            <a:r>
              <a:rPr lang="sv-SE" sz="2200" dirty="0" smtClean="0">
                <a:solidFill>
                  <a:schemeClr val="bg1"/>
                </a:solidFill>
              </a:rPr>
              <a:t> in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bg1"/>
                </a:solidFill>
              </a:rPr>
              <a:t>Observation: sampling is </a:t>
            </a:r>
            <a:r>
              <a:rPr lang="sv-SE" sz="2200" dirty="0" err="1" smtClean="0">
                <a:solidFill>
                  <a:schemeClr val="bg1"/>
                </a:solidFill>
              </a:rPr>
              <a:t>done</a:t>
            </a:r>
            <a:r>
              <a:rPr lang="sv-SE" sz="2200" dirty="0" smtClean="0">
                <a:solidFill>
                  <a:schemeClr val="bg1"/>
                </a:solidFill>
              </a:rPr>
              <a:t> in a </a:t>
            </a:r>
            <a:r>
              <a:rPr lang="sv-SE" sz="2200" dirty="0" err="1" smtClean="0">
                <a:solidFill>
                  <a:schemeClr val="bg1"/>
                </a:solidFill>
              </a:rPr>
              <a:t>lot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of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directions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where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don’t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expect</a:t>
            </a:r>
            <a:r>
              <a:rPr lang="sv-SE" sz="2200" dirty="0" smtClean="0">
                <a:solidFill>
                  <a:schemeClr val="bg1"/>
                </a:solidFill>
              </a:rPr>
              <a:t> to </a:t>
            </a:r>
            <a:r>
              <a:rPr lang="sv-SE" sz="2200" dirty="0" err="1" smtClean="0">
                <a:solidFill>
                  <a:schemeClr val="bg1"/>
                </a:solidFill>
              </a:rPr>
              <a:t>find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occluding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objects</a:t>
            </a:r>
            <a:r>
              <a:rPr lang="sv-SE" sz="2200" dirty="0" smtClean="0">
                <a:solidFill>
                  <a:schemeClr val="bg1"/>
                </a:solidFill>
              </a:rPr>
              <a:t/>
            </a:r>
            <a:br>
              <a:rPr lang="sv-SE" sz="2200" dirty="0" smtClean="0">
                <a:solidFill>
                  <a:schemeClr val="bg1"/>
                </a:solidFill>
              </a:rPr>
            </a:br>
            <a:endParaRPr lang="sv-SE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bg1"/>
                </a:solidFill>
              </a:rPr>
              <a:t>The </a:t>
            </a:r>
            <a:r>
              <a:rPr lang="sv-SE" sz="2200" dirty="0" err="1" smtClean="0">
                <a:solidFill>
                  <a:schemeClr val="bg1"/>
                </a:solidFill>
              </a:rPr>
              <a:t>main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idea</a:t>
            </a:r>
            <a:r>
              <a:rPr lang="sv-SE" sz="2200" dirty="0" smtClean="0">
                <a:solidFill>
                  <a:schemeClr val="bg1"/>
                </a:solidFill>
              </a:rPr>
              <a:t> is to do </a:t>
            </a:r>
            <a:r>
              <a:rPr lang="sv-SE" sz="2200" dirty="0" err="1" smtClean="0">
                <a:solidFill>
                  <a:schemeClr val="bg1"/>
                </a:solidFill>
              </a:rPr>
              <a:t>horizonbased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culling</a:t>
            </a:r>
            <a:r>
              <a:rPr lang="sv-SE" sz="2200" dirty="0" smtClean="0">
                <a:solidFill>
                  <a:schemeClr val="bg1"/>
                </a:solidFill>
              </a:rPr>
              <a:t> to </a:t>
            </a:r>
            <a:r>
              <a:rPr lang="sv-SE" sz="2200" dirty="0" err="1" smtClean="0">
                <a:solidFill>
                  <a:schemeClr val="bg1"/>
                </a:solidFill>
              </a:rPr>
              <a:t>reduce</a:t>
            </a:r>
            <a:r>
              <a:rPr lang="sv-SE" sz="2200" dirty="0" smtClean="0">
                <a:solidFill>
                  <a:schemeClr val="bg1"/>
                </a:solidFill>
              </a:rPr>
              <a:t> the </a:t>
            </a:r>
            <a:r>
              <a:rPr lang="sv-SE" sz="2200" dirty="0" err="1" smtClean="0">
                <a:solidFill>
                  <a:schemeClr val="bg1"/>
                </a:solidFill>
              </a:rPr>
              <a:t>directions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we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have</a:t>
            </a:r>
            <a:r>
              <a:rPr lang="sv-SE" sz="2200" dirty="0" smtClean="0">
                <a:solidFill>
                  <a:schemeClr val="bg1"/>
                </a:solidFill>
              </a:rPr>
              <a:t> to check for </a:t>
            </a:r>
            <a:r>
              <a:rPr lang="sv-SE" sz="2200" dirty="0" err="1" smtClean="0">
                <a:solidFill>
                  <a:schemeClr val="bg1"/>
                </a:solidFill>
              </a:rPr>
              <a:t>occlusions</a:t>
            </a:r>
            <a:r>
              <a:rPr lang="sv-SE" sz="2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Requires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depth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buffer</a:t>
            </a:r>
            <a:r>
              <a:rPr lang="sv-SE" sz="2200" dirty="0">
                <a:solidFill>
                  <a:schemeClr val="bg1"/>
                </a:solidFill>
              </a:rPr>
              <a:t> </a:t>
            </a:r>
            <a:r>
              <a:rPr lang="sv-SE" sz="2200" dirty="0" smtClean="0">
                <a:solidFill>
                  <a:schemeClr val="bg1"/>
                </a:solidFill>
              </a:rPr>
              <a:t>and per-pixel normals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1" y="715755"/>
            <a:ext cx="7431504" cy="888262"/>
          </a:xfrm>
        </p:spPr>
        <p:txBody>
          <a:bodyPr/>
          <a:lstStyle/>
          <a:p>
            <a:r>
              <a:rPr lang="sv-SE" sz="4800" dirty="0" err="1" smtClean="0">
                <a:solidFill>
                  <a:schemeClr val="bg1"/>
                </a:solidFill>
              </a:rPr>
              <a:t>Defining</a:t>
            </a:r>
            <a:r>
              <a:rPr lang="sv-SE" sz="4800" dirty="0" smtClean="0">
                <a:solidFill>
                  <a:schemeClr val="bg1"/>
                </a:solidFill>
              </a:rPr>
              <a:t> the </a:t>
            </a:r>
            <a:r>
              <a:rPr lang="sv-SE" sz="4800" dirty="0" err="1" smtClean="0">
                <a:solidFill>
                  <a:schemeClr val="bg1"/>
                </a:solidFill>
              </a:rPr>
              <a:t>hemisphere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61643" y="2129862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We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use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spherical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coordinate</a:t>
            </a:r>
            <a:r>
              <a:rPr lang="sv-SE" sz="2200" dirty="0" smtClean="0">
                <a:solidFill>
                  <a:schemeClr val="bg1"/>
                </a:solidFill>
              </a:rPr>
              <a:t> system to get </a:t>
            </a:r>
            <a:r>
              <a:rPr lang="sv-SE" sz="2200" dirty="0" err="1" smtClean="0">
                <a:solidFill>
                  <a:schemeClr val="bg1"/>
                </a:solidFill>
              </a:rPr>
              <a:t>samples</a:t>
            </a:r>
            <a:r>
              <a:rPr lang="sv-SE" sz="2200" dirty="0" smtClean="0">
                <a:solidFill>
                  <a:schemeClr val="bg1"/>
                </a:solidFill>
              </a:rPr>
              <a:t> for the </a:t>
            </a:r>
            <a:r>
              <a:rPr lang="sv-SE" sz="2200" dirty="0" err="1" smtClean="0">
                <a:solidFill>
                  <a:schemeClr val="bg1"/>
                </a:solidFill>
              </a:rPr>
              <a:t>point</a:t>
            </a:r>
            <a:endParaRPr lang="sv-SE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Instead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of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orienting</a:t>
            </a:r>
            <a:r>
              <a:rPr lang="sv-SE" sz="2200" dirty="0" smtClean="0">
                <a:solidFill>
                  <a:schemeClr val="bg1"/>
                </a:solidFill>
              </a:rPr>
              <a:t> by the </a:t>
            </a:r>
            <a:r>
              <a:rPr lang="sv-SE" sz="2200" dirty="0" err="1" smtClean="0">
                <a:solidFill>
                  <a:schemeClr val="bg1"/>
                </a:solidFill>
              </a:rPr>
              <a:t>points</a:t>
            </a:r>
            <a:r>
              <a:rPr lang="sv-SE" sz="2200" dirty="0" smtClean="0">
                <a:solidFill>
                  <a:schemeClr val="bg1"/>
                </a:solidFill>
              </a:rPr>
              <a:t> normal </a:t>
            </a:r>
            <a:r>
              <a:rPr lang="sv-SE" sz="2200" dirty="0" err="1" smtClean="0">
                <a:solidFill>
                  <a:schemeClr val="bg1"/>
                </a:solidFill>
              </a:rPr>
              <a:t>we</a:t>
            </a:r>
            <a:r>
              <a:rPr lang="sv-SE" sz="2200" dirty="0" smtClean="0">
                <a:solidFill>
                  <a:schemeClr val="bg1"/>
                </a:solidFill>
              </a:rPr>
              <a:t> orient </a:t>
            </a:r>
            <a:r>
              <a:rPr lang="sv-SE" sz="2200" dirty="0" err="1" smtClean="0">
                <a:solidFill>
                  <a:schemeClr val="bg1"/>
                </a:solidFill>
              </a:rPr>
              <a:t>towards</a:t>
            </a:r>
            <a:r>
              <a:rPr lang="sv-SE" sz="2200" dirty="0" smtClean="0">
                <a:solidFill>
                  <a:schemeClr val="bg1"/>
                </a:solidFill>
              </a:rPr>
              <a:t> the </a:t>
            </a:r>
            <a:r>
              <a:rPr lang="sv-SE" sz="2200" dirty="0" err="1" smtClean="0">
                <a:solidFill>
                  <a:schemeClr val="bg1"/>
                </a:solidFill>
              </a:rPr>
              <a:t>camera</a:t>
            </a:r>
            <a:r>
              <a:rPr lang="sv-SE" sz="2200" dirty="0" smtClean="0">
                <a:solidFill>
                  <a:schemeClr val="bg1"/>
                </a:solidFill>
              </a:rPr>
              <a:t> position.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We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then</a:t>
            </a:r>
            <a:r>
              <a:rPr lang="sv-SE" sz="2200" dirty="0" smtClean="0">
                <a:solidFill>
                  <a:schemeClr val="bg1"/>
                </a:solidFill>
              </a:rPr>
              <a:t> split </a:t>
            </a:r>
            <a:r>
              <a:rPr lang="sv-SE" sz="2200" dirty="0" err="1" smtClean="0">
                <a:solidFill>
                  <a:schemeClr val="bg1"/>
                </a:solidFill>
              </a:rPr>
              <a:t>this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sphere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with</a:t>
            </a:r>
            <a:r>
              <a:rPr lang="sv-SE" sz="2200" dirty="0" smtClean="0">
                <a:solidFill>
                  <a:schemeClr val="bg1"/>
                </a:solidFill>
              </a:rPr>
              <a:t> a tangent plane and a </a:t>
            </a:r>
            <a:r>
              <a:rPr lang="sv-SE" sz="2200" dirty="0" err="1" smtClean="0">
                <a:solidFill>
                  <a:schemeClr val="bg1"/>
                </a:solidFill>
              </a:rPr>
              <a:t>horizon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angle</a:t>
            </a:r>
            <a:r>
              <a:rPr lang="sv-SE" sz="2200" dirty="0" smtClean="0">
                <a:solidFill>
                  <a:schemeClr val="bg1"/>
                </a:solidFill>
              </a:rPr>
              <a:t> to limit the area </a:t>
            </a:r>
            <a:r>
              <a:rPr lang="sv-SE" sz="2200" dirty="0" err="1" smtClean="0">
                <a:solidFill>
                  <a:schemeClr val="bg1"/>
                </a:solidFill>
              </a:rPr>
              <a:t>where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we</a:t>
            </a:r>
            <a:r>
              <a:rPr lang="sv-SE" sz="2200" dirty="0" smtClean="0">
                <a:solidFill>
                  <a:schemeClr val="bg1"/>
                </a:solidFill>
              </a:rPr>
              <a:t> look for </a:t>
            </a:r>
            <a:r>
              <a:rPr lang="sv-SE" sz="2200" dirty="0" err="1" smtClean="0">
                <a:solidFill>
                  <a:schemeClr val="bg1"/>
                </a:solidFill>
              </a:rPr>
              <a:t>occluding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objects</a:t>
            </a:r>
            <a:r>
              <a:rPr lang="sv-SE" sz="2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1" y="715755"/>
            <a:ext cx="7431504" cy="888262"/>
          </a:xfrm>
        </p:spPr>
        <p:txBody>
          <a:bodyPr/>
          <a:lstStyle/>
          <a:p>
            <a:r>
              <a:rPr lang="sv-SE" sz="4800" dirty="0" err="1" smtClean="0">
                <a:solidFill>
                  <a:schemeClr val="bg1"/>
                </a:solidFill>
              </a:rPr>
              <a:t>Defining</a:t>
            </a:r>
            <a:r>
              <a:rPr lang="sv-SE" sz="4800" dirty="0" smtClean="0">
                <a:solidFill>
                  <a:schemeClr val="bg1"/>
                </a:solidFill>
              </a:rPr>
              <a:t> the </a:t>
            </a:r>
            <a:r>
              <a:rPr lang="sv-SE" sz="4800" dirty="0" err="1" smtClean="0">
                <a:solidFill>
                  <a:schemeClr val="bg1"/>
                </a:solidFill>
              </a:rPr>
              <a:t>hemisphere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71268" y="1764102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 err="1" smtClean="0">
                <a:solidFill>
                  <a:schemeClr val="bg1"/>
                </a:solidFill>
              </a:rPr>
              <a:t>Defined</a:t>
            </a:r>
            <a:r>
              <a:rPr lang="sv-SE" sz="2200" dirty="0" smtClean="0">
                <a:solidFill>
                  <a:schemeClr val="bg1"/>
                </a:solidFill>
              </a:rPr>
              <a:t> in </a:t>
            </a:r>
            <a:r>
              <a:rPr lang="sv-SE" sz="2200" dirty="0" err="1" smtClean="0">
                <a:solidFill>
                  <a:schemeClr val="bg1"/>
                </a:solidFill>
              </a:rPr>
              <a:t>eye</a:t>
            </a:r>
            <a:r>
              <a:rPr lang="sv-SE" sz="2200" dirty="0" smtClean="0">
                <a:solidFill>
                  <a:schemeClr val="bg1"/>
                </a:solidFill>
              </a:rPr>
              <a:t>-space and </a:t>
            </a:r>
            <a:r>
              <a:rPr lang="sv-SE" sz="2200" dirty="0" err="1" smtClean="0">
                <a:solidFill>
                  <a:schemeClr val="bg1"/>
                </a:solidFill>
              </a:rPr>
              <a:t>transformed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into</a:t>
            </a:r>
            <a:r>
              <a:rPr lang="sv-SE" sz="2200" dirty="0" smtClean="0">
                <a:solidFill>
                  <a:schemeClr val="bg1"/>
                </a:solidFill>
              </a:rPr>
              <a:t> image space in the </a:t>
            </a:r>
            <a:r>
              <a:rPr lang="sv-SE" sz="2200" dirty="0" err="1" smtClean="0">
                <a:solidFill>
                  <a:schemeClr val="bg1"/>
                </a:solidFill>
              </a:rPr>
              <a:t>shape</a:t>
            </a:r>
            <a:r>
              <a:rPr lang="sv-SE" sz="2200" dirty="0" smtClean="0">
                <a:solidFill>
                  <a:schemeClr val="bg1"/>
                </a:solidFill>
              </a:rPr>
              <a:t> </a:t>
            </a:r>
            <a:r>
              <a:rPr lang="sv-SE" sz="2200" dirty="0" err="1" smtClean="0">
                <a:solidFill>
                  <a:schemeClr val="bg1"/>
                </a:solidFill>
              </a:rPr>
              <a:t>of</a:t>
            </a:r>
            <a:r>
              <a:rPr lang="sv-SE" sz="2200" dirty="0" smtClean="0">
                <a:solidFill>
                  <a:schemeClr val="bg1"/>
                </a:solidFill>
              </a:rPr>
              <a:t> a </a:t>
            </a:r>
            <a:r>
              <a:rPr lang="sv-SE" sz="2200" dirty="0" err="1" smtClean="0">
                <a:solidFill>
                  <a:schemeClr val="bg1"/>
                </a:solidFill>
              </a:rPr>
              <a:t>disc</a:t>
            </a:r>
            <a:endParaRPr lang="sv-SE" sz="2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bg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815" y="2746509"/>
            <a:ext cx="32670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1174</TotalTime>
  <Words>474</Words>
  <Application>Microsoft Office PowerPoint</Application>
  <PresentationFormat>Bildspel på skärmen (4:3)</PresentationFormat>
  <Paragraphs>82</Paragraphs>
  <Slides>25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Century Gothic</vt:lpstr>
      <vt:lpstr>Wingdings 3</vt:lpstr>
      <vt:lpstr>Jon</vt:lpstr>
      <vt:lpstr> Ambient Occlusion</vt:lpstr>
      <vt:lpstr> The crudest form</vt:lpstr>
      <vt:lpstr>PowerPoint-presentation</vt:lpstr>
      <vt:lpstr>PowerPoint-presentation</vt:lpstr>
      <vt:lpstr>Screen Space AO</vt:lpstr>
      <vt:lpstr>PowerPoint-presentation</vt:lpstr>
      <vt:lpstr>Horizon Based SSAO</vt:lpstr>
      <vt:lpstr>Defining the hemisphere</vt:lpstr>
      <vt:lpstr>Defining the hemisphere</vt:lpstr>
      <vt:lpstr>Defining the hemisphere</vt:lpstr>
      <vt:lpstr>The horizon angle</vt:lpstr>
      <vt:lpstr>Discontinuity problem</vt:lpstr>
      <vt:lpstr>Attenuation function</vt:lpstr>
      <vt:lpstr>PowerPoint-presentation</vt:lpstr>
      <vt:lpstr>The HBAO function</vt:lpstr>
      <vt:lpstr>Directions and Jittering</vt:lpstr>
      <vt:lpstr>Blurring the noise</vt:lpstr>
      <vt:lpstr>Low tessalation and creases</vt:lpstr>
      <vt:lpstr>PowerPoint-presentation</vt:lpstr>
      <vt:lpstr>Introduce angle bias</vt:lpstr>
      <vt:lpstr>PowerPoint-presentation</vt:lpstr>
      <vt:lpstr>Final Rendering Pipeline</vt:lpstr>
      <vt:lpstr>Issues</vt:lpstr>
      <vt:lpstr>Demo video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Mattias</dc:creator>
  <cp:lastModifiedBy>Mattias</cp:lastModifiedBy>
  <cp:revision>40</cp:revision>
  <dcterms:created xsi:type="dcterms:W3CDTF">2016-03-21T16:13:54Z</dcterms:created>
  <dcterms:modified xsi:type="dcterms:W3CDTF">2016-03-22T11:48:09Z</dcterms:modified>
</cp:coreProperties>
</file>